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3" d="100"/>
          <a:sy n="63" d="100"/>
        </p:scale>
        <p:origin x="780"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F24D09A-C92E-4487-8CF7-44472128D3A3}" type="doc">
      <dgm:prSet loTypeId="urn:microsoft.com/office/officeart/2005/8/layout/orgChart1" loCatId="hierarchy" qsTypeId="urn:microsoft.com/office/officeart/2005/8/quickstyle/3d1" qsCatId="3D" csTypeId="urn:microsoft.com/office/officeart/2005/8/colors/colorful5" csCatId="colorful" phldr="1"/>
      <dgm:spPr/>
      <dgm:t>
        <a:bodyPr/>
        <a:lstStyle/>
        <a:p>
          <a:endParaRPr lang="en-US"/>
        </a:p>
      </dgm:t>
    </dgm:pt>
    <dgm:pt modelId="{B809A22A-3E9F-4693-82D4-6A2128D7EF73}">
      <dgm:prSet phldrT="[Text]"/>
      <dgm:spPr>
        <a:gradFill rotWithShape="0">
          <a:gsLst>
            <a:gs pos="98000">
              <a:srgbClr val="FF6600"/>
            </a:gs>
            <a:gs pos="10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gradFill>
      </dgm:spPr>
      <dgm:t>
        <a:bodyPr/>
        <a:lstStyle/>
        <a:p>
          <a:r>
            <a:rPr lang="en-US" dirty="0" smtClean="0"/>
            <a:t>Mature Jack</a:t>
          </a:r>
          <a:endParaRPr lang="en-US" dirty="0"/>
        </a:p>
      </dgm:t>
    </dgm:pt>
    <dgm:pt modelId="{5B4CA4C2-3A09-48CD-8030-2AC552AD410D}" type="parTrans" cxnId="{7682959B-771D-4736-8492-E77062720A5E}">
      <dgm:prSet/>
      <dgm:spPr/>
      <dgm:t>
        <a:bodyPr/>
        <a:lstStyle/>
        <a:p>
          <a:endParaRPr lang="en-US"/>
        </a:p>
      </dgm:t>
    </dgm:pt>
    <dgm:pt modelId="{CD89555B-38BB-4CB8-B12A-D0BADE8513E1}" type="sibTrans" cxnId="{7682959B-771D-4736-8492-E77062720A5E}">
      <dgm:prSet/>
      <dgm:spPr/>
      <dgm:t>
        <a:bodyPr/>
        <a:lstStyle/>
        <a:p>
          <a:endParaRPr lang="en-US"/>
        </a:p>
      </dgm:t>
    </dgm:pt>
    <dgm:pt modelId="{9EE9932E-593D-4962-A8CE-B75053C21AF1}">
      <dgm:prSet phldrT="[Text]"/>
      <dgm:spPr/>
      <dgm:t>
        <a:bodyPr/>
        <a:lstStyle/>
        <a:p>
          <a:r>
            <a:rPr lang="en-US" dirty="0" smtClean="0"/>
            <a:t>Cooked Raw Jack</a:t>
          </a:r>
          <a:endParaRPr lang="en-US" dirty="0"/>
        </a:p>
      </dgm:t>
    </dgm:pt>
    <dgm:pt modelId="{D663D43F-EDCF-4812-A294-B4B666FEE489}" type="parTrans" cxnId="{C6FB961E-6F5D-46B6-8FF8-ACE17682B369}">
      <dgm:prSet/>
      <dgm:spPr/>
      <dgm:t>
        <a:bodyPr/>
        <a:lstStyle/>
        <a:p>
          <a:endParaRPr lang="en-US"/>
        </a:p>
      </dgm:t>
    </dgm:pt>
    <dgm:pt modelId="{0CD5FEED-94D8-40DD-968B-B8ADE72B6664}" type="sibTrans" cxnId="{C6FB961E-6F5D-46B6-8FF8-ACE17682B369}">
      <dgm:prSet/>
      <dgm:spPr/>
      <dgm:t>
        <a:bodyPr/>
        <a:lstStyle/>
        <a:p>
          <a:endParaRPr lang="en-US"/>
        </a:p>
      </dgm:t>
    </dgm:pt>
    <dgm:pt modelId="{48A9E20F-D2B9-432F-93E2-5281B53F4014}">
      <dgm:prSet phldrT="[Text]"/>
      <dgm:spPr/>
      <dgm:t>
        <a:bodyPr/>
        <a:lstStyle/>
        <a:p>
          <a:r>
            <a:rPr lang="en-US" dirty="0" smtClean="0"/>
            <a:t>Burgers</a:t>
          </a:r>
          <a:endParaRPr lang="en-US" dirty="0"/>
        </a:p>
      </dgm:t>
    </dgm:pt>
    <dgm:pt modelId="{65EA494B-F339-46BE-A846-D61467E26F6F}" type="parTrans" cxnId="{44718F6F-B887-4CD0-9446-4B66DA828B1C}">
      <dgm:prSet/>
      <dgm:spPr/>
      <dgm:t>
        <a:bodyPr/>
        <a:lstStyle/>
        <a:p>
          <a:endParaRPr lang="en-US"/>
        </a:p>
      </dgm:t>
    </dgm:pt>
    <dgm:pt modelId="{6141BCE1-E9FE-4BD0-A1B1-1A563560843C}" type="sibTrans" cxnId="{44718F6F-B887-4CD0-9446-4B66DA828B1C}">
      <dgm:prSet/>
      <dgm:spPr/>
      <dgm:t>
        <a:bodyPr/>
        <a:lstStyle/>
        <a:p>
          <a:endParaRPr lang="en-US"/>
        </a:p>
      </dgm:t>
    </dgm:pt>
    <dgm:pt modelId="{EEB6AC3E-104E-44DA-898D-4A1781DE1BA4}">
      <dgm:prSet/>
      <dgm:spPr/>
      <dgm:t>
        <a:bodyPr/>
        <a:lstStyle/>
        <a:p>
          <a:r>
            <a:rPr lang="en-US" dirty="0" smtClean="0"/>
            <a:t>Sausages</a:t>
          </a:r>
          <a:endParaRPr lang="en-US" dirty="0"/>
        </a:p>
      </dgm:t>
    </dgm:pt>
    <dgm:pt modelId="{B069050C-A79C-4653-94D2-BC89C35A6B68}" type="parTrans" cxnId="{E0AB032C-D8A9-4E34-9C86-38851FBE6DC6}">
      <dgm:prSet/>
      <dgm:spPr/>
      <dgm:t>
        <a:bodyPr/>
        <a:lstStyle/>
        <a:p>
          <a:endParaRPr lang="en-US"/>
        </a:p>
      </dgm:t>
    </dgm:pt>
    <dgm:pt modelId="{3DDB4077-F4AD-400D-883B-0A2DE810E9CB}" type="sibTrans" cxnId="{E0AB032C-D8A9-4E34-9C86-38851FBE6DC6}">
      <dgm:prSet/>
      <dgm:spPr/>
      <dgm:t>
        <a:bodyPr/>
        <a:lstStyle/>
        <a:p>
          <a:endParaRPr lang="en-US"/>
        </a:p>
      </dgm:t>
    </dgm:pt>
    <dgm:pt modelId="{5100A99F-E7DD-4BEB-8C16-355C4E44C953}" type="pres">
      <dgm:prSet presAssocID="{8F24D09A-C92E-4487-8CF7-44472128D3A3}" presName="hierChild1" presStyleCnt="0">
        <dgm:presLayoutVars>
          <dgm:orgChart val="1"/>
          <dgm:chPref val="1"/>
          <dgm:dir/>
          <dgm:animOne val="branch"/>
          <dgm:animLvl val="lvl"/>
          <dgm:resizeHandles/>
        </dgm:presLayoutVars>
      </dgm:prSet>
      <dgm:spPr/>
      <dgm:t>
        <a:bodyPr/>
        <a:lstStyle/>
        <a:p>
          <a:endParaRPr lang="en-US"/>
        </a:p>
      </dgm:t>
    </dgm:pt>
    <dgm:pt modelId="{D3C55B6B-DCCE-410A-BDC8-3A4B0261226F}" type="pres">
      <dgm:prSet presAssocID="{B809A22A-3E9F-4693-82D4-6A2128D7EF73}" presName="hierRoot1" presStyleCnt="0">
        <dgm:presLayoutVars>
          <dgm:hierBranch val="init"/>
        </dgm:presLayoutVars>
      </dgm:prSet>
      <dgm:spPr/>
    </dgm:pt>
    <dgm:pt modelId="{67AB99DB-F707-4A72-96BB-D6B1D435C65A}" type="pres">
      <dgm:prSet presAssocID="{B809A22A-3E9F-4693-82D4-6A2128D7EF73}" presName="rootComposite1" presStyleCnt="0"/>
      <dgm:spPr/>
    </dgm:pt>
    <dgm:pt modelId="{30B8E29C-C954-4D47-ACCD-109AE56BB315}" type="pres">
      <dgm:prSet presAssocID="{B809A22A-3E9F-4693-82D4-6A2128D7EF73}" presName="rootText1" presStyleLbl="node0" presStyleIdx="0" presStyleCnt="1">
        <dgm:presLayoutVars>
          <dgm:chPref val="3"/>
        </dgm:presLayoutVars>
      </dgm:prSet>
      <dgm:spPr>
        <a:prstGeom prst="roundRect">
          <a:avLst/>
        </a:prstGeom>
      </dgm:spPr>
      <dgm:t>
        <a:bodyPr/>
        <a:lstStyle/>
        <a:p>
          <a:endParaRPr lang="en-US"/>
        </a:p>
      </dgm:t>
    </dgm:pt>
    <dgm:pt modelId="{6C24F6C9-6E99-4ABB-BFB9-02AD77AD34E5}" type="pres">
      <dgm:prSet presAssocID="{B809A22A-3E9F-4693-82D4-6A2128D7EF73}" presName="rootConnector1" presStyleLbl="node1" presStyleIdx="0" presStyleCnt="0"/>
      <dgm:spPr/>
      <dgm:t>
        <a:bodyPr/>
        <a:lstStyle/>
        <a:p>
          <a:endParaRPr lang="en-US"/>
        </a:p>
      </dgm:t>
    </dgm:pt>
    <dgm:pt modelId="{5DA82132-82A1-4B54-9AEF-5FBC242B7E10}" type="pres">
      <dgm:prSet presAssocID="{B809A22A-3E9F-4693-82D4-6A2128D7EF73}" presName="hierChild2" presStyleCnt="0"/>
      <dgm:spPr/>
    </dgm:pt>
    <dgm:pt modelId="{C1671BEE-7E2D-4B69-A616-CF317F814760}" type="pres">
      <dgm:prSet presAssocID="{D663D43F-EDCF-4812-A294-B4B666FEE489}" presName="Name37" presStyleLbl="parChTrans1D2" presStyleIdx="0" presStyleCnt="3"/>
      <dgm:spPr/>
      <dgm:t>
        <a:bodyPr/>
        <a:lstStyle/>
        <a:p>
          <a:endParaRPr lang="en-US"/>
        </a:p>
      </dgm:t>
    </dgm:pt>
    <dgm:pt modelId="{6128DD2E-72DC-4E11-B4EE-CAC099716275}" type="pres">
      <dgm:prSet presAssocID="{9EE9932E-593D-4962-A8CE-B75053C21AF1}" presName="hierRoot2" presStyleCnt="0">
        <dgm:presLayoutVars>
          <dgm:hierBranch val="init"/>
        </dgm:presLayoutVars>
      </dgm:prSet>
      <dgm:spPr/>
    </dgm:pt>
    <dgm:pt modelId="{1E37F87D-473E-44EB-B3F1-BBFDD4BA2EE5}" type="pres">
      <dgm:prSet presAssocID="{9EE9932E-593D-4962-A8CE-B75053C21AF1}" presName="rootComposite" presStyleCnt="0"/>
      <dgm:spPr/>
    </dgm:pt>
    <dgm:pt modelId="{26B19DBC-C0CE-4F25-ABD0-20A2C32F8CDF}" type="pres">
      <dgm:prSet presAssocID="{9EE9932E-593D-4962-A8CE-B75053C21AF1}" presName="rootText" presStyleLbl="node2" presStyleIdx="0" presStyleCnt="3">
        <dgm:presLayoutVars>
          <dgm:chPref val="3"/>
        </dgm:presLayoutVars>
      </dgm:prSet>
      <dgm:spPr>
        <a:prstGeom prst="roundRect">
          <a:avLst/>
        </a:prstGeom>
      </dgm:spPr>
      <dgm:t>
        <a:bodyPr/>
        <a:lstStyle/>
        <a:p>
          <a:endParaRPr lang="en-US"/>
        </a:p>
      </dgm:t>
    </dgm:pt>
    <dgm:pt modelId="{1E1B577F-A732-4621-B119-F55BCE479A53}" type="pres">
      <dgm:prSet presAssocID="{9EE9932E-593D-4962-A8CE-B75053C21AF1}" presName="rootConnector" presStyleLbl="node2" presStyleIdx="0" presStyleCnt="3"/>
      <dgm:spPr/>
      <dgm:t>
        <a:bodyPr/>
        <a:lstStyle/>
        <a:p>
          <a:endParaRPr lang="en-US"/>
        </a:p>
      </dgm:t>
    </dgm:pt>
    <dgm:pt modelId="{2B262840-AFC5-431C-9B8E-7C5D79CB9955}" type="pres">
      <dgm:prSet presAssocID="{9EE9932E-593D-4962-A8CE-B75053C21AF1}" presName="hierChild4" presStyleCnt="0"/>
      <dgm:spPr/>
    </dgm:pt>
    <dgm:pt modelId="{8913C952-5405-4DD6-81EC-EE7BA36EAAC0}" type="pres">
      <dgm:prSet presAssocID="{9EE9932E-593D-4962-A8CE-B75053C21AF1}" presName="hierChild5" presStyleCnt="0"/>
      <dgm:spPr/>
    </dgm:pt>
    <dgm:pt modelId="{424683C8-4A5D-4234-A45E-ABD3D960F1EF}" type="pres">
      <dgm:prSet presAssocID="{65EA494B-F339-46BE-A846-D61467E26F6F}" presName="Name37" presStyleLbl="parChTrans1D2" presStyleIdx="1" presStyleCnt="3"/>
      <dgm:spPr/>
      <dgm:t>
        <a:bodyPr/>
        <a:lstStyle/>
        <a:p>
          <a:endParaRPr lang="en-US"/>
        </a:p>
      </dgm:t>
    </dgm:pt>
    <dgm:pt modelId="{F0ED7B8D-5369-4AF4-A144-8887B13D421F}" type="pres">
      <dgm:prSet presAssocID="{48A9E20F-D2B9-432F-93E2-5281B53F4014}" presName="hierRoot2" presStyleCnt="0">
        <dgm:presLayoutVars>
          <dgm:hierBranch val="init"/>
        </dgm:presLayoutVars>
      </dgm:prSet>
      <dgm:spPr/>
    </dgm:pt>
    <dgm:pt modelId="{5350F2D8-CBDE-4D41-AA4C-02DCF8F83D75}" type="pres">
      <dgm:prSet presAssocID="{48A9E20F-D2B9-432F-93E2-5281B53F4014}" presName="rootComposite" presStyleCnt="0"/>
      <dgm:spPr/>
    </dgm:pt>
    <dgm:pt modelId="{8E97D343-54DB-449C-B7E7-31D7EE35815C}" type="pres">
      <dgm:prSet presAssocID="{48A9E20F-D2B9-432F-93E2-5281B53F4014}" presName="rootText" presStyleLbl="node2" presStyleIdx="1" presStyleCnt="3">
        <dgm:presLayoutVars>
          <dgm:chPref val="3"/>
        </dgm:presLayoutVars>
      </dgm:prSet>
      <dgm:spPr>
        <a:prstGeom prst="roundRect">
          <a:avLst/>
        </a:prstGeom>
      </dgm:spPr>
      <dgm:t>
        <a:bodyPr/>
        <a:lstStyle/>
        <a:p>
          <a:endParaRPr lang="en-US"/>
        </a:p>
      </dgm:t>
    </dgm:pt>
    <dgm:pt modelId="{43A315A3-5A86-44DD-9D06-7F3B8EC922F3}" type="pres">
      <dgm:prSet presAssocID="{48A9E20F-D2B9-432F-93E2-5281B53F4014}" presName="rootConnector" presStyleLbl="node2" presStyleIdx="1" presStyleCnt="3"/>
      <dgm:spPr/>
      <dgm:t>
        <a:bodyPr/>
        <a:lstStyle/>
        <a:p>
          <a:endParaRPr lang="en-US"/>
        </a:p>
      </dgm:t>
    </dgm:pt>
    <dgm:pt modelId="{29EE40BF-272C-44B8-9BB9-33BA862DCC9F}" type="pres">
      <dgm:prSet presAssocID="{48A9E20F-D2B9-432F-93E2-5281B53F4014}" presName="hierChild4" presStyleCnt="0"/>
      <dgm:spPr/>
    </dgm:pt>
    <dgm:pt modelId="{EFECDA2F-66CA-499B-BD80-8EF31EC8C933}" type="pres">
      <dgm:prSet presAssocID="{48A9E20F-D2B9-432F-93E2-5281B53F4014}" presName="hierChild5" presStyleCnt="0"/>
      <dgm:spPr/>
    </dgm:pt>
    <dgm:pt modelId="{1A142985-AA5E-43C3-B720-2D6BE71C3A70}" type="pres">
      <dgm:prSet presAssocID="{B069050C-A79C-4653-94D2-BC89C35A6B68}" presName="Name37" presStyleLbl="parChTrans1D2" presStyleIdx="2" presStyleCnt="3"/>
      <dgm:spPr/>
      <dgm:t>
        <a:bodyPr/>
        <a:lstStyle/>
        <a:p>
          <a:endParaRPr lang="en-US"/>
        </a:p>
      </dgm:t>
    </dgm:pt>
    <dgm:pt modelId="{FF8CBE08-D1F9-4BB6-A2E6-88534ED1E436}" type="pres">
      <dgm:prSet presAssocID="{EEB6AC3E-104E-44DA-898D-4A1781DE1BA4}" presName="hierRoot2" presStyleCnt="0">
        <dgm:presLayoutVars>
          <dgm:hierBranch val="init"/>
        </dgm:presLayoutVars>
      </dgm:prSet>
      <dgm:spPr/>
    </dgm:pt>
    <dgm:pt modelId="{CBE1ECC1-6904-48BC-8D25-A0577D7AB138}" type="pres">
      <dgm:prSet presAssocID="{EEB6AC3E-104E-44DA-898D-4A1781DE1BA4}" presName="rootComposite" presStyleCnt="0"/>
      <dgm:spPr/>
    </dgm:pt>
    <dgm:pt modelId="{78F655DA-4339-46B9-8816-0DD03E761754}" type="pres">
      <dgm:prSet presAssocID="{EEB6AC3E-104E-44DA-898D-4A1781DE1BA4}" presName="rootText" presStyleLbl="node2" presStyleIdx="2" presStyleCnt="3">
        <dgm:presLayoutVars>
          <dgm:chPref val="3"/>
        </dgm:presLayoutVars>
      </dgm:prSet>
      <dgm:spPr>
        <a:prstGeom prst="roundRect">
          <a:avLst/>
        </a:prstGeom>
      </dgm:spPr>
      <dgm:t>
        <a:bodyPr/>
        <a:lstStyle/>
        <a:p>
          <a:endParaRPr lang="en-US"/>
        </a:p>
      </dgm:t>
    </dgm:pt>
    <dgm:pt modelId="{3D57AB67-F741-47F3-9419-272DCD7F0AB1}" type="pres">
      <dgm:prSet presAssocID="{EEB6AC3E-104E-44DA-898D-4A1781DE1BA4}" presName="rootConnector" presStyleLbl="node2" presStyleIdx="2" presStyleCnt="3"/>
      <dgm:spPr/>
      <dgm:t>
        <a:bodyPr/>
        <a:lstStyle/>
        <a:p>
          <a:endParaRPr lang="en-US"/>
        </a:p>
      </dgm:t>
    </dgm:pt>
    <dgm:pt modelId="{35A5EA72-B731-4B6D-A176-F7F902DA47C6}" type="pres">
      <dgm:prSet presAssocID="{EEB6AC3E-104E-44DA-898D-4A1781DE1BA4}" presName="hierChild4" presStyleCnt="0"/>
      <dgm:spPr/>
    </dgm:pt>
    <dgm:pt modelId="{16E1680D-D2C9-4002-B83D-F6CE25A81793}" type="pres">
      <dgm:prSet presAssocID="{EEB6AC3E-104E-44DA-898D-4A1781DE1BA4}" presName="hierChild5" presStyleCnt="0"/>
      <dgm:spPr/>
    </dgm:pt>
    <dgm:pt modelId="{79431AB4-1B18-4398-9F1A-E5BCF47BB93A}" type="pres">
      <dgm:prSet presAssocID="{B809A22A-3E9F-4693-82D4-6A2128D7EF73}" presName="hierChild3" presStyleCnt="0"/>
      <dgm:spPr/>
    </dgm:pt>
  </dgm:ptLst>
  <dgm:cxnLst>
    <dgm:cxn modelId="{683BCE6C-74A2-4B6C-94C2-96A8474DC814}" type="presOf" srcId="{B809A22A-3E9F-4693-82D4-6A2128D7EF73}" destId="{6C24F6C9-6E99-4ABB-BFB9-02AD77AD34E5}" srcOrd="1" destOrd="0" presId="urn:microsoft.com/office/officeart/2005/8/layout/orgChart1"/>
    <dgm:cxn modelId="{2582ABD1-9E66-4368-8EB3-0A4B5E2827A1}" type="presOf" srcId="{EEB6AC3E-104E-44DA-898D-4A1781DE1BA4}" destId="{78F655DA-4339-46B9-8816-0DD03E761754}" srcOrd="0" destOrd="0" presId="urn:microsoft.com/office/officeart/2005/8/layout/orgChart1"/>
    <dgm:cxn modelId="{E0AB032C-D8A9-4E34-9C86-38851FBE6DC6}" srcId="{B809A22A-3E9F-4693-82D4-6A2128D7EF73}" destId="{EEB6AC3E-104E-44DA-898D-4A1781DE1BA4}" srcOrd="2" destOrd="0" parTransId="{B069050C-A79C-4653-94D2-BC89C35A6B68}" sibTransId="{3DDB4077-F4AD-400D-883B-0A2DE810E9CB}"/>
    <dgm:cxn modelId="{D0009376-FD0D-44BA-94BC-17752887D06D}" type="presOf" srcId="{EEB6AC3E-104E-44DA-898D-4A1781DE1BA4}" destId="{3D57AB67-F741-47F3-9419-272DCD7F0AB1}" srcOrd="1" destOrd="0" presId="urn:microsoft.com/office/officeart/2005/8/layout/orgChart1"/>
    <dgm:cxn modelId="{C6FB961E-6F5D-46B6-8FF8-ACE17682B369}" srcId="{B809A22A-3E9F-4693-82D4-6A2128D7EF73}" destId="{9EE9932E-593D-4962-A8CE-B75053C21AF1}" srcOrd="0" destOrd="0" parTransId="{D663D43F-EDCF-4812-A294-B4B666FEE489}" sibTransId="{0CD5FEED-94D8-40DD-968B-B8ADE72B6664}"/>
    <dgm:cxn modelId="{4C2EE7A7-124F-43D3-B11F-37765E75A680}" type="presOf" srcId="{B069050C-A79C-4653-94D2-BC89C35A6B68}" destId="{1A142985-AA5E-43C3-B720-2D6BE71C3A70}" srcOrd="0" destOrd="0" presId="urn:microsoft.com/office/officeart/2005/8/layout/orgChart1"/>
    <dgm:cxn modelId="{2BB4536E-EDD8-4B08-93AF-D33C4E9D7684}" type="presOf" srcId="{48A9E20F-D2B9-432F-93E2-5281B53F4014}" destId="{43A315A3-5A86-44DD-9D06-7F3B8EC922F3}" srcOrd="1" destOrd="0" presId="urn:microsoft.com/office/officeart/2005/8/layout/orgChart1"/>
    <dgm:cxn modelId="{40B9B064-CD37-438D-B857-05104B5BB51F}" type="presOf" srcId="{8F24D09A-C92E-4487-8CF7-44472128D3A3}" destId="{5100A99F-E7DD-4BEB-8C16-355C4E44C953}" srcOrd="0" destOrd="0" presId="urn:microsoft.com/office/officeart/2005/8/layout/orgChart1"/>
    <dgm:cxn modelId="{48A39720-B96C-4B69-801B-14FBC1A2A045}" type="presOf" srcId="{65EA494B-F339-46BE-A846-D61467E26F6F}" destId="{424683C8-4A5D-4234-A45E-ABD3D960F1EF}" srcOrd="0" destOrd="0" presId="urn:microsoft.com/office/officeart/2005/8/layout/orgChart1"/>
    <dgm:cxn modelId="{A03483ED-8431-4211-8BC5-CCBADEF2DB23}" type="presOf" srcId="{9EE9932E-593D-4962-A8CE-B75053C21AF1}" destId="{1E1B577F-A732-4621-B119-F55BCE479A53}" srcOrd="1" destOrd="0" presId="urn:microsoft.com/office/officeart/2005/8/layout/orgChart1"/>
    <dgm:cxn modelId="{95FFA815-280C-4B3C-B1F4-DA618B40FF1B}" type="presOf" srcId="{48A9E20F-D2B9-432F-93E2-5281B53F4014}" destId="{8E97D343-54DB-449C-B7E7-31D7EE35815C}" srcOrd="0" destOrd="0" presId="urn:microsoft.com/office/officeart/2005/8/layout/orgChart1"/>
    <dgm:cxn modelId="{BE680D2E-8ACD-48B5-85E4-02D7685D5CB2}" type="presOf" srcId="{B809A22A-3E9F-4693-82D4-6A2128D7EF73}" destId="{30B8E29C-C954-4D47-ACCD-109AE56BB315}" srcOrd="0" destOrd="0" presId="urn:microsoft.com/office/officeart/2005/8/layout/orgChart1"/>
    <dgm:cxn modelId="{44718F6F-B887-4CD0-9446-4B66DA828B1C}" srcId="{B809A22A-3E9F-4693-82D4-6A2128D7EF73}" destId="{48A9E20F-D2B9-432F-93E2-5281B53F4014}" srcOrd="1" destOrd="0" parTransId="{65EA494B-F339-46BE-A846-D61467E26F6F}" sibTransId="{6141BCE1-E9FE-4BD0-A1B1-1A563560843C}"/>
    <dgm:cxn modelId="{C8B4EF66-A415-4574-A8ED-F30E97039707}" type="presOf" srcId="{9EE9932E-593D-4962-A8CE-B75053C21AF1}" destId="{26B19DBC-C0CE-4F25-ABD0-20A2C32F8CDF}" srcOrd="0" destOrd="0" presId="urn:microsoft.com/office/officeart/2005/8/layout/orgChart1"/>
    <dgm:cxn modelId="{7682959B-771D-4736-8492-E77062720A5E}" srcId="{8F24D09A-C92E-4487-8CF7-44472128D3A3}" destId="{B809A22A-3E9F-4693-82D4-6A2128D7EF73}" srcOrd="0" destOrd="0" parTransId="{5B4CA4C2-3A09-48CD-8030-2AC552AD410D}" sibTransId="{CD89555B-38BB-4CB8-B12A-D0BADE8513E1}"/>
    <dgm:cxn modelId="{84FD9754-5FAD-42D1-81FD-B4B3C3D28E32}" type="presOf" srcId="{D663D43F-EDCF-4812-A294-B4B666FEE489}" destId="{C1671BEE-7E2D-4B69-A616-CF317F814760}" srcOrd="0" destOrd="0" presId="urn:microsoft.com/office/officeart/2005/8/layout/orgChart1"/>
    <dgm:cxn modelId="{26D3C2B4-1DB0-4126-B694-10D22B9B1FF1}" type="presParOf" srcId="{5100A99F-E7DD-4BEB-8C16-355C4E44C953}" destId="{D3C55B6B-DCCE-410A-BDC8-3A4B0261226F}" srcOrd="0" destOrd="0" presId="urn:microsoft.com/office/officeart/2005/8/layout/orgChart1"/>
    <dgm:cxn modelId="{B3EEDB66-BA2F-4CCD-9816-D5ECC5F8ACC5}" type="presParOf" srcId="{D3C55B6B-DCCE-410A-BDC8-3A4B0261226F}" destId="{67AB99DB-F707-4A72-96BB-D6B1D435C65A}" srcOrd="0" destOrd="0" presId="urn:microsoft.com/office/officeart/2005/8/layout/orgChart1"/>
    <dgm:cxn modelId="{5A1E1313-555F-4ABE-A063-587DC07C89B9}" type="presParOf" srcId="{67AB99DB-F707-4A72-96BB-D6B1D435C65A}" destId="{30B8E29C-C954-4D47-ACCD-109AE56BB315}" srcOrd="0" destOrd="0" presId="urn:microsoft.com/office/officeart/2005/8/layout/orgChart1"/>
    <dgm:cxn modelId="{7A0BF856-0452-405D-A4EA-877A52986278}" type="presParOf" srcId="{67AB99DB-F707-4A72-96BB-D6B1D435C65A}" destId="{6C24F6C9-6E99-4ABB-BFB9-02AD77AD34E5}" srcOrd="1" destOrd="0" presId="urn:microsoft.com/office/officeart/2005/8/layout/orgChart1"/>
    <dgm:cxn modelId="{F13E21CA-BF67-42CD-BC7E-6B3304D1CF54}" type="presParOf" srcId="{D3C55B6B-DCCE-410A-BDC8-3A4B0261226F}" destId="{5DA82132-82A1-4B54-9AEF-5FBC242B7E10}" srcOrd="1" destOrd="0" presId="urn:microsoft.com/office/officeart/2005/8/layout/orgChart1"/>
    <dgm:cxn modelId="{A2745948-5651-4058-8F4C-64ECCFC5E725}" type="presParOf" srcId="{5DA82132-82A1-4B54-9AEF-5FBC242B7E10}" destId="{C1671BEE-7E2D-4B69-A616-CF317F814760}" srcOrd="0" destOrd="0" presId="urn:microsoft.com/office/officeart/2005/8/layout/orgChart1"/>
    <dgm:cxn modelId="{DD25E093-8992-4BEB-A7A7-B5C13A2C39AF}" type="presParOf" srcId="{5DA82132-82A1-4B54-9AEF-5FBC242B7E10}" destId="{6128DD2E-72DC-4E11-B4EE-CAC099716275}" srcOrd="1" destOrd="0" presId="urn:microsoft.com/office/officeart/2005/8/layout/orgChart1"/>
    <dgm:cxn modelId="{A5B103CB-C9C0-4F77-8924-0F76D88B787C}" type="presParOf" srcId="{6128DD2E-72DC-4E11-B4EE-CAC099716275}" destId="{1E37F87D-473E-44EB-B3F1-BBFDD4BA2EE5}" srcOrd="0" destOrd="0" presId="urn:microsoft.com/office/officeart/2005/8/layout/orgChart1"/>
    <dgm:cxn modelId="{8BFB8924-C0A7-434C-8BA4-CDE3AAA1F041}" type="presParOf" srcId="{1E37F87D-473E-44EB-B3F1-BBFDD4BA2EE5}" destId="{26B19DBC-C0CE-4F25-ABD0-20A2C32F8CDF}" srcOrd="0" destOrd="0" presId="urn:microsoft.com/office/officeart/2005/8/layout/orgChart1"/>
    <dgm:cxn modelId="{3F5F1463-4872-4AB2-A007-0EEAAE12A694}" type="presParOf" srcId="{1E37F87D-473E-44EB-B3F1-BBFDD4BA2EE5}" destId="{1E1B577F-A732-4621-B119-F55BCE479A53}" srcOrd="1" destOrd="0" presId="urn:microsoft.com/office/officeart/2005/8/layout/orgChart1"/>
    <dgm:cxn modelId="{866256F6-E3ED-49FA-B254-8B63B55A4B7B}" type="presParOf" srcId="{6128DD2E-72DC-4E11-B4EE-CAC099716275}" destId="{2B262840-AFC5-431C-9B8E-7C5D79CB9955}" srcOrd="1" destOrd="0" presId="urn:microsoft.com/office/officeart/2005/8/layout/orgChart1"/>
    <dgm:cxn modelId="{C592F807-78F1-47B3-BDA6-8461C8530CD3}" type="presParOf" srcId="{6128DD2E-72DC-4E11-B4EE-CAC099716275}" destId="{8913C952-5405-4DD6-81EC-EE7BA36EAAC0}" srcOrd="2" destOrd="0" presId="urn:microsoft.com/office/officeart/2005/8/layout/orgChart1"/>
    <dgm:cxn modelId="{B17C8DF3-EE96-4658-8CE3-8BB7CD56F567}" type="presParOf" srcId="{5DA82132-82A1-4B54-9AEF-5FBC242B7E10}" destId="{424683C8-4A5D-4234-A45E-ABD3D960F1EF}" srcOrd="2" destOrd="0" presId="urn:microsoft.com/office/officeart/2005/8/layout/orgChart1"/>
    <dgm:cxn modelId="{6E4D84B4-AAE6-434A-A1D0-0414A19F220D}" type="presParOf" srcId="{5DA82132-82A1-4B54-9AEF-5FBC242B7E10}" destId="{F0ED7B8D-5369-4AF4-A144-8887B13D421F}" srcOrd="3" destOrd="0" presId="urn:microsoft.com/office/officeart/2005/8/layout/orgChart1"/>
    <dgm:cxn modelId="{7B732E48-2D13-4C36-BA4E-B9F431EE43C6}" type="presParOf" srcId="{F0ED7B8D-5369-4AF4-A144-8887B13D421F}" destId="{5350F2D8-CBDE-4D41-AA4C-02DCF8F83D75}" srcOrd="0" destOrd="0" presId="urn:microsoft.com/office/officeart/2005/8/layout/orgChart1"/>
    <dgm:cxn modelId="{24BF4DB2-9E02-4AE1-9A01-93ADD46F3F55}" type="presParOf" srcId="{5350F2D8-CBDE-4D41-AA4C-02DCF8F83D75}" destId="{8E97D343-54DB-449C-B7E7-31D7EE35815C}" srcOrd="0" destOrd="0" presId="urn:microsoft.com/office/officeart/2005/8/layout/orgChart1"/>
    <dgm:cxn modelId="{E5F69FDF-BC59-4FD0-967B-622B793A265D}" type="presParOf" srcId="{5350F2D8-CBDE-4D41-AA4C-02DCF8F83D75}" destId="{43A315A3-5A86-44DD-9D06-7F3B8EC922F3}" srcOrd="1" destOrd="0" presId="urn:microsoft.com/office/officeart/2005/8/layout/orgChart1"/>
    <dgm:cxn modelId="{2312FABD-BEB3-4182-962B-4B75706DC695}" type="presParOf" srcId="{F0ED7B8D-5369-4AF4-A144-8887B13D421F}" destId="{29EE40BF-272C-44B8-9BB9-33BA862DCC9F}" srcOrd="1" destOrd="0" presId="urn:microsoft.com/office/officeart/2005/8/layout/orgChart1"/>
    <dgm:cxn modelId="{1B92861C-CBF1-482D-B39A-6E30DB90F639}" type="presParOf" srcId="{F0ED7B8D-5369-4AF4-A144-8887B13D421F}" destId="{EFECDA2F-66CA-499B-BD80-8EF31EC8C933}" srcOrd="2" destOrd="0" presId="urn:microsoft.com/office/officeart/2005/8/layout/orgChart1"/>
    <dgm:cxn modelId="{08B0F73D-EA74-4143-B641-C5C360BB8949}" type="presParOf" srcId="{5DA82132-82A1-4B54-9AEF-5FBC242B7E10}" destId="{1A142985-AA5E-43C3-B720-2D6BE71C3A70}" srcOrd="4" destOrd="0" presId="urn:microsoft.com/office/officeart/2005/8/layout/orgChart1"/>
    <dgm:cxn modelId="{CFB98066-BAA3-46CC-B882-80985535EE8E}" type="presParOf" srcId="{5DA82132-82A1-4B54-9AEF-5FBC242B7E10}" destId="{FF8CBE08-D1F9-4BB6-A2E6-88534ED1E436}" srcOrd="5" destOrd="0" presId="urn:microsoft.com/office/officeart/2005/8/layout/orgChart1"/>
    <dgm:cxn modelId="{A25CD587-A87B-4048-AD2C-5EE7B56D247A}" type="presParOf" srcId="{FF8CBE08-D1F9-4BB6-A2E6-88534ED1E436}" destId="{CBE1ECC1-6904-48BC-8D25-A0577D7AB138}" srcOrd="0" destOrd="0" presId="urn:microsoft.com/office/officeart/2005/8/layout/orgChart1"/>
    <dgm:cxn modelId="{61C1E74D-9360-4974-8EA9-BCEED8FA56A8}" type="presParOf" srcId="{CBE1ECC1-6904-48BC-8D25-A0577D7AB138}" destId="{78F655DA-4339-46B9-8816-0DD03E761754}" srcOrd="0" destOrd="0" presId="urn:microsoft.com/office/officeart/2005/8/layout/orgChart1"/>
    <dgm:cxn modelId="{78B4557E-0215-4ECB-8E48-53278C4030FA}" type="presParOf" srcId="{CBE1ECC1-6904-48BC-8D25-A0577D7AB138}" destId="{3D57AB67-F741-47F3-9419-272DCD7F0AB1}" srcOrd="1" destOrd="0" presId="urn:microsoft.com/office/officeart/2005/8/layout/orgChart1"/>
    <dgm:cxn modelId="{B413819A-15DC-447B-B7BD-0940D896207C}" type="presParOf" srcId="{FF8CBE08-D1F9-4BB6-A2E6-88534ED1E436}" destId="{35A5EA72-B731-4B6D-A176-F7F902DA47C6}" srcOrd="1" destOrd="0" presId="urn:microsoft.com/office/officeart/2005/8/layout/orgChart1"/>
    <dgm:cxn modelId="{C2ABD500-FF78-45AD-BB2B-533D7991ECE9}" type="presParOf" srcId="{FF8CBE08-D1F9-4BB6-A2E6-88534ED1E436}" destId="{16E1680D-D2C9-4002-B83D-F6CE25A81793}" srcOrd="2" destOrd="0" presId="urn:microsoft.com/office/officeart/2005/8/layout/orgChart1"/>
    <dgm:cxn modelId="{E48127DD-766D-49AD-8A4B-BE731043BEA9}" type="presParOf" srcId="{D3C55B6B-DCCE-410A-BDC8-3A4B0261226F}" destId="{79431AB4-1B18-4398-9F1A-E5BCF47BB93A}" srcOrd="2" destOrd="0" presId="urn:microsoft.com/office/officeart/2005/8/layout/orgChart1"/>
  </dgm:cxnLst>
  <dgm:bg/>
  <dgm:whole/>
  <dgm:extLst>
    <a:ext uri="http://schemas.microsoft.com/office/drawing/2008/diagram">
      <dsp:dataModelExt xmlns:dsp="http://schemas.microsoft.com/office/drawing/2008/diagram" relId="rId14" minVer="http://schemas.openxmlformats.org/drawingml/2006/diagram"/>
    </a:ext>
    <a:ext uri="{C62137D5-CB1D-491B-B009-E17868A290BF}">
      <dgm14:recolorImg xmlns:dgm14="http://schemas.microsoft.com/office/drawing/2010/diagram" val="1"/>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A142985-AA5E-43C3-B720-2D6BE71C3A70}">
      <dsp:nvSpPr>
        <dsp:cNvPr id="0" name=""/>
        <dsp:cNvSpPr/>
      </dsp:nvSpPr>
      <dsp:spPr>
        <a:xfrm>
          <a:off x="2929985" y="710404"/>
          <a:ext cx="1718112" cy="298184"/>
        </a:xfrm>
        <a:custGeom>
          <a:avLst/>
          <a:gdLst/>
          <a:ahLst/>
          <a:cxnLst/>
          <a:rect l="0" t="0" r="0" b="0"/>
          <a:pathLst>
            <a:path>
              <a:moveTo>
                <a:pt x="0" y="0"/>
              </a:moveTo>
              <a:lnTo>
                <a:pt x="0" y="149092"/>
              </a:lnTo>
              <a:lnTo>
                <a:pt x="1718112" y="149092"/>
              </a:lnTo>
              <a:lnTo>
                <a:pt x="1718112" y="298184"/>
              </a:lnTo>
            </a:path>
          </a:pathLst>
        </a:custGeom>
        <a:noFill/>
        <a:ln w="12700" cap="flat" cmpd="sng" algn="ctr">
          <a:solidFill>
            <a:schemeClr val="accent6">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424683C8-4A5D-4234-A45E-ABD3D960F1EF}">
      <dsp:nvSpPr>
        <dsp:cNvPr id="0" name=""/>
        <dsp:cNvSpPr/>
      </dsp:nvSpPr>
      <dsp:spPr>
        <a:xfrm>
          <a:off x="2884266" y="710404"/>
          <a:ext cx="91440" cy="298184"/>
        </a:xfrm>
        <a:custGeom>
          <a:avLst/>
          <a:gdLst/>
          <a:ahLst/>
          <a:cxnLst/>
          <a:rect l="0" t="0" r="0" b="0"/>
          <a:pathLst>
            <a:path>
              <a:moveTo>
                <a:pt x="45720" y="0"/>
              </a:moveTo>
              <a:lnTo>
                <a:pt x="45720" y="298184"/>
              </a:lnTo>
            </a:path>
          </a:pathLst>
        </a:custGeom>
        <a:noFill/>
        <a:ln w="12700" cap="flat" cmpd="sng" algn="ctr">
          <a:solidFill>
            <a:schemeClr val="accent6">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C1671BEE-7E2D-4B69-A616-CF317F814760}">
      <dsp:nvSpPr>
        <dsp:cNvPr id="0" name=""/>
        <dsp:cNvSpPr/>
      </dsp:nvSpPr>
      <dsp:spPr>
        <a:xfrm>
          <a:off x="1211873" y="710404"/>
          <a:ext cx="1718112" cy="298184"/>
        </a:xfrm>
        <a:custGeom>
          <a:avLst/>
          <a:gdLst/>
          <a:ahLst/>
          <a:cxnLst/>
          <a:rect l="0" t="0" r="0" b="0"/>
          <a:pathLst>
            <a:path>
              <a:moveTo>
                <a:pt x="1718112" y="0"/>
              </a:moveTo>
              <a:lnTo>
                <a:pt x="1718112" y="149092"/>
              </a:lnTo>
              <a:lnTo>
                <a:pt x="0" y="149092"/>
              </a:lnTo>
              <a:lnTo>
                <a:pt x="0" y="298184"/>
              </a:lnTo>
            </a:path>
          </a:pathLst>
        </a:custGeom>
        <a:noFill/>
        <a:ln w="12700" cap="flat" cmpd="sng" algn="ctr">
          <a:solidFill>
            <a:schemeClr val="accent6">
              <a:hueOff val="0"/>
              <a:satOff val="0"/>
              <a:lumOff val="0"/>
              <a:alphaOff val="0"/>
            </a:schemeClr>
          </a:solidFill>
          <a:prstDash val="solid"/>
          <a:miter lim="800000"/>
        </a:ln>
        <a:effectLst/>
        <a:scene3d>
          <a:camera prst="orthographicFront"/>
          <a:lightRig rig="flat" dir="t"/>
        </a:scene3d>
        <a:sp3d prstMaterial="matte"/>
      </dsp:spPr>
      <dsp:style>
        <a:lnRef idx="2">
          <a:scrgbClr r="0" g="0" b="0"/>
        </a:lnRef>
        <a:fillRef idx="0">
          <a:scrgbClr r="0" g="0" b="0"/>
        </a:fillRef>
        <a:effectRef idx="0">
          <a:scrgbClr r="0" g="0" b="0"/>
        </a:effectRef>
        <a:fontRef idx="minor"/>
      </dsp:style>
    </dsp:sp>
    <dsp:sp modelId="{30B8E29C-C954-4D47-ACCD-109AE56BB315}">
      <dsp:nvSpPr>
        <dsp:cNvPr id="0" name=""/>
        <dsp:cNvSpPr/>
      </dsp:nvSpPr>
      <dsp:spPr>
        <a:xfrm>
          <a:off x="2220022" y="440"/>
          <a:ext cx="1419927" cy="709963"/>
        </a:xfrm>
        <a:prstGeom prst="roundRect">
          <a:avLst/>
        </a:prstGeom>
        <a:gradFill rotWithShape="0">
          <a:gsLst>
            <a:gs pos="98000">
              <a:srgbClr val="FF6600"/>
            </a:gs>
            <a:gs pos="10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13335" tIns="13335" rIns="13335" bIns="13335" numCol="1" spcCol="1270" anchor="ctr" anchorCtr="0">
          <a:noAutofit/>
        </a:bodyPr>
        <a:lstStyle/>
        <a:p>
          <a:pPr lvl="0" algn="ctr" defTabSz="933450">
            <a:lnSpc>
              <a:spcPct val="90000"/>
            </a:lnSpc>
            <a:spcBef>
              <a:spcPct val="0"/>
            </a:spcBef>
            <a:spcAft>
              <a:spcPct val="35000"/>
            </a:spcAft>
          </a:pPr>
          <a:r>
            <a:rPr lang="en-US" sz="2100" kern="1200" dirty="0" smtClean="0"/>
            <a:t>Mature Jack</a:t>
          </a:r>
          <a:endParaRPr lang="en-US" sz="2100" kern="1200" dirty="0"/>
        </a:p>
      </dsp:txBody>
      <dsp:txXfrm>
        <a:off x="2254680" y="35098"/>
        <a:ext cx="1350611" cy="640647"/>
      </dsp:txXfrm>
    </dsp:sp>
    <dsp:sp modelId="{26B19DBC-C0CE-4F25-ABD0-20A2C32F8CDF}">
      <dsp:nvSpPr>
        <dsp:cNvPr id="0" name=""/>
        <dsp:cNvSpPr/>
      </dsp:nvSpPr>
      <dsp:spPr>
        <a:xfrm>
          <a:off x="501910" y="1008588"/>
          <a:ext cx="1419927" cy="709963"/>
        </a:xfrm>
        <a:prstGeom prst="round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3335" tIns="13335" rIns="13335" bIns="13335" numCol="1" spcCol="1270" anchor="ctr" anchorCtr="0">
          <a:noAutofit/>
        </a:bodyPr>
        <a:lstStyle/>
        <a:p>
          <a:pPr lvl="0" algn="ctr" defTabSz="933450">
            <a:lnSpc>
              <a:spcPct val="90000"/>
            </a:lnSpc>
            <a:spcBef>
              <a:spcPct val="0"/>
            </a:spcBef>
            <a:spcAft>
              <a:spcPct val="35000"/>
            </a:spcAft>
          </a:pPr>
          <a:r>
            <a:rPr lang="en-US" sz="2100" kern="1200" dirty="0" smtClean="0"/>
            <a:t>Cooked Raw Jack</a:t>
          </a:r>
          <a:endParaRPr lang="en-US" sz="2100" kern="1200" dirty="0"/>
        </a:p>
      </dsp:txBody>
      <dsp:txXfrm>
        <a:off x="536568" y="1043246"/>
        <a:ext cx="1350611" cy="640647"/>
      </dsp:txXfrm>
    </dsp:sp>
    <dsp:sp modelId="{8E97D343-54DB-449C-B7E7-31D7EE35815C}">
      <dsp:nvSpPr>
        <dsp:cNvPr id="0" name=""/>
        <dsp:cNvSpPr/>
      </dsp:nvSpPr>
      <dsp:spPr>
        <a:xfrm>
          <a:off x="2220022" y="1008588"/>
          <a:ext cx="1419927" cy="709963"/>
        </a:xfrm>
        <a:prstGeom prst="round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3335" tIns="13335" rIns="13335" bIns="13335" numCol="1" spcCol="1270" anchor="ctr" anchorCtr="0">
          <a:noAutofit/>
        </a:bodyPr>
        <a:lstStyle/>
        <a:p>
          <a:pPr lvl="0" algn="ctr" defTabSz="933450">
            <a:lnSpc>
              <a:spcPct val="90000"/>
            </a:lnSpc>
            <a:spcBef>
              <a:spcPct val="0"/>
            </a:spcBef>
            <a:spcAft>
              <a:spcPct val="35000"/>
            </a:spcAft>
          </a:pPr>
          <a:r>
            <a:rPr lang="en-US" sz="2100" kern="1200" dirty="0" smtClean="0"/>
            <a:t>Burgers</a:t>
          </a:r>
          <a:endParaRPr lang="en-US" sz="2100" kern="1200" dirty="0"/>
        </a:p>
      </dsp:txBody>
      <dsp:txXfrm>
        <a:off x="2254680" y="1043246"/>
        <a:ext cx="1350611" cy="640647"/>
      </dsp:txXfrm>
    </dsp:sp>
    <dsp:sp modelId="{78F655DA-4339-46B9-8816-0DD03E761754}">
      <dsp:nvSpPr>
        <dsp:cNvPr id="0" name=""/>
        <dsp:cNvSpPr/>
      </dsp:nvSpPr>
      <dsp:spPr>
        <a:xfrm>
          <a:off x="3938134" y="1008588"/>
          <a:ext cx="1419927" cy="709963"/>
        </a:xfrm>
        <a:prstGeom prst="roundRect">
          <a:avLst/>
        </a:prstGeom>
        <a:gradFill rotWithShape="0">
          <a:gsLst>
            <a:gs pos="0">
              <a:schemeClr val="accent6">
                <a:hueOff val="0"/>
                <a:satOff val="0"/>
                <a:lumOff val="0"/>
                <a:alphaOff val="0"/>
                <a:satMod val="103000"/>
                <a:lumMod val="102000"/>
                <a:tint val="94000"/>
              </a:schemeClr>
            </a:gs>
            <a:gs pos="50000">
              <a:schemeClr val="accent6">
                <a:hueOff val="0"/>
                <a:satOff val="0"/>
                <a:lumOff val="0"/>
                <a:alphaOff val="0"/>
                <a:satMod val="110000"/>
                <a:lumMod val="100000"/>
                <a:shade val="100000"/>
              </a:schemeClr>
            </a:gs>
            <a:gs pos="100000">
              <a:schemeClr val="accent6">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1">
          <a:scrgbClr r="0" g="0" b="0"/>
        </a:effectRef>
        <a:fontRef idx="minor">
          <a:schemeClr val="lt1"/>
        </a:fontRef>
      </dsp:style>
      <dsp:txBody>
        <a:bodyPr spcFirstLastPara="0" vert="horz" wrap="square" lIns="13335" tIns="13335" rIns="13335" bIns="13335" numCol="1" spcCol="1270" anchor="ctr" anchorCtr="0">
          <a:noAutofit/>
        </a:bodyPr>
        <a:lstStyle/>
        <a:p>
          <a:pPr lvl="0" algn="ctr" defTabSz="933450">
            <a:lnSpc>
              <a:spcPct val="90000"/>
            </a:lnSpc>
            <a:spcBef>
              <a:spcPct val="0"/>
            </a:spcBef>
            <a:spcAft>
              <a:spcPct val="35000"/>
            </a:spcAft>
          </a:pPr>
          <a:r>
            <a:rPr lang="en-US" sz="2100" kern="1200" dirty="0" smtClean="0"/>
            <a:t>Sausages</a:t>
          </a:r>
          <a:endParaRPr lang="en-US" sz="2100" kern="1200" dirty="0"/>
        </a:p>
      </dsp:txBody>
      <dsp:txXfrm>
        <a:off x="3972792" y="1043246"/>
        <a:ext cx="1350611" cy="640647"/>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png>
</file>

<file path=ppt/media/image11.jpeg>
</file>

<file path=ppt/media/image12.jpeg>
</file>

<file path=ppt/media/image13.jpeg>
</file>

<file path=ppt/media/image14.jpeg>
</file>

<file path=ppt/media/image2.jpg>
</file>

<file path=ppt/media/image3.png>
</file>

<file path=ppt/media/image4.jpeg>
</file>

<file path=ppt/media/image5.jpeg>
</file>

<file path=ppt/media/image6.png>
</file>

<file path=ppt/media/image7.pn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GB"/>
          </a:p>
        </p:txBody>
      </p:sp>
      <p:sp>
        <p:nvSpPr>
          <p:cNvPr id="4" name="Date Placeholder 3"/>
          <p:cNvSpPr>
            <a:spLocks noGrp="1"/>
          </p:cNvSpPr>
          <p:nvPr>
            <p:ph type="dt" sz="half" idx="10"/>
          </p:nvPr>
        </p:nvSpPr>
        <p:spPr/>
        <p:txBody>
          <a:bodyPr/>
          <a:lstStyle/>
          <a:p>
            <a:fld id="{F845EEA1-A6DD-47C8-95A4-B0D84CE4401B}" type="datetimeFigureOut">
              <a:rPr lang="en-GB" smtClean="0"/>
              <a:t>19/12/2021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6088F7-7D29-4F09-BEED-A902D115C7C2}" type="slidenum">
              <a:rPr lang="en-GB" smtClean="0"/>
              <a:t>‹#›</a:t>
            </a:fld>
            <a:endParaRPr lang="en-GB"/>
          </a:p>
        </p:txBody>
      </p:sp>
    </p:spTree>
    <p:extLst>
      <p:ext uri="{BB962C8B-B14F-4D97-AF65-F5344CB8AC3E}">
        <p14:creationId xmlns:p14="http://schemas.microsoft.com/office/powerpoint/2010/main" val="2564228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F845EEA1-A6DD-47C8-95A4-B0D84CE4401B}" type="datetimeFigureOut">
              <a:rPr lang="en-GB" smtClean="0"/>
              <a:t>19/12/2021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6088F7-7D29-4F09-BEED-A902D115C7C2}" type="slidenum">
              <a:rPr lang="en-GB" smtClean="0"/>
              <a:t>‹#›</a:t>
            </a:fld>
            <a:endParaRPr lang="en-GB"/>
          </a:p>
        </p:txBody>
      </p:sp>
    </p:spTree>
    <p:extLst>
      <p:ext uri="{BB962C8B-B14F-4D97-AF65-F5344CB8AC3E}">
        <p14:creationId xmlns:p14="http://schemas.microsoft.com/office/powerpoint/2010/main" val="40962846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F845EEA1-A6DD-47C8-95A4-B0D84CE4401B}" type="datetimeFigureOut">
              <a:rPr lang="en-GB" smtClean="0"/>
              <a:t>19/12/2021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6088F7-7D29-4F09-BEED-A902D115C7C2}" type="slidenum">
              <a:rPr lang="en-GB" smtClean="0"/>
              <a:t>‹#›</a:t>
            </a:fld>
            <a:endParaRPr lang="en-GB"/>
          </a:p>
        </p:txBody>
      </p:sp>
    </p:spTree>
    <p:extLst>
      <p:ext uri="{BB962C8B-B14F-4D97-AF65-F5344CB8AC3E}">
        <p14:creationId xmlns:p14="http://schemas.microsoft.com/office/powerpoint/2010/main" val="354908639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10"/>
          </p:nvPr>
        </p:nvSpPr>
        <p:spPr/>
        <p:txBody>
          <a:bodyPr/>
          <a:lstStyle/>
          <a:p>
            <a:fld id="{F845EEA1-A6DD-47C8-95A4-B0D84CE4401B}" type="datetimeFigureOut">
              <a:rPr lang="en-GB" smtClean="0"/>
              <a:t>19/12/2021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6088F7-7D29-4F09-BEED-A902D115C7C2}" type="slidenum">
              <a:rPr lang="en-GB" smtClean="0"/>
              <a:t>‹#›</a:t>
            </a:fld>
            <a:endParaRPr lang="en-GB"/>
          </a:p>
        </p:txBody>
      </p:sp>
    </p:spTree>
    <p:extLst>
      <p:ext uri="{BB962C8B-B14F-4D97-AF65-F5344CB8AC3E}">
        <p14:creationId xmlns:p14="http://schemas.microsoft.com/office/powerpoint/2010/main" val="4748559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845EEA1-A6DD-47C8-95A4-B0D84CE4401B}" type="datetimeFigureOut">
              <a:rPr lang="en-GB" smtClean="0"/>
              <a:t>19/12/2021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836088F7-7D29-4F09-BEED-A902D115C7C2}" type="slidenum">
              <a:rPr lang="en-GB" smtClean="0"/>
              <a:t>‹#›</a:t>
            </a:fld>
            <a:endParaRPr lang="en-GB"/>
          </a:p>
        </p:txBody>
      </p:sp>
    </p:spTree>
    <p:extLst>
      <p:ext uri="{BB962C8B-B14F-4D97-AF65-F5344CB8AC3E}">
        <p14:creationId xmlns:p14="http://schemas.microsoft.com/office/powerpoint/2010/main" val="1756381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Date Placeholder 4"/>
          <p:cNvSpPr>
            <a:spLocks noGrp="1"/>
          </p:cNvSpPr>
          <p:nvPr>
            <p:ph type="dt" sz="half" idx="10"/>
          </p:nvPr>
        </p:nvSpPr>
        <p:spPr/>
        <p:txBody>
          <a:bodyPr/>
          <a:lstStyle/>
          <a:p>
            <a:fld id="{F845EEA1-A6DD-47C8-95A4-B0D84CE4401B}" type="datetimeFigureOut">
              <a:rPr lang="en-GB" smtClean="0"/>
              <a:t>19/12/2021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36088F7-7D29-4F09-BEED-A902D115C7C2}" type="slidenum">
              <a:rPr lang="en-GB" smtClean="0"/>
              <a:t>‹#›</a:t>
            </a:fld>
            <a:endParaRPr lang="en-GB"/>
          </a:p>
        </p:txBody>
      </p:sp>
    </p:spTree>
    <p:extLst>
      <p:ext uri="{BB962C8B-B14F-4D97-AF65-F5344CB8AC3E}">
        <p14:creationId xmlns:p14="http://schemas.microsoft.com/office/powerpoint/2010/main" val="21066231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Date Placeholder 6"/>
          <p:cNvSpPr>
            <a:spLocks noGrp="1"/>
          </p:cNvSpPr>
          <p:nvPr>
            <p:ph type="dt" sz="half" idx="10"/>
          </p:nvPr>
        </p:nvSpPr>
        <p:spPr/>
        <p:txBody>
          <a:bodyPr/>
          <a:lstStyle/>
          <a:p>
            <a:fld id="{F845EEA1-A6DD-47C8-95A4-B0D84CE4401B}" type="datetimeFigureOut">
              <a:rPr lang="en-GB" smtClean="0"/>
              <a:t>19/12/2021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836088F7-7D29-4F09-BEED-A902D115C7C2}" type="slidenum">
              <a:rPr lang="en-GB" smtClean="0"/>
              <a:t>‹#›</a:t>
            </a:fld>
            <a:endParaRPr lang="en-GB"/>
          </a:p>
        </p:txBody>
      </p:sp>
    </p:spTree>
    <p:extLst>
      <p:ext uri="{BB962C8B-B14F-4D97-AF65-F5344CB8AC3E}">
        <p14:creationId xmlns:p14="http://schemas.microsoft.com/office/powerpoint/2010/main" val="18131070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Date Placeholder 2"/>
          <p:cNvSpPr>
            <a:spLocks noGrp="1"/>
          </p:cNvSpPr>
          <p:nvPr>
            <p:ph type="dt" sz="half" idx="10"/>
          </p:nvPr>
        </p:nvSpPr>
        <p:spPr/>
        <p:txBody>
          <a:bodyPr/>
          <a:lstStyle/>
          <a:p>
            <a:fld id="{F845EEA1-A6DD-47C8-95A4-B0D84CE4401B}" type="datetimeFigureOut">
              <a:rPr lang="en-GB" smtClean="0"/>
              <a:t>19/12/2021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836088F7-7D29-4F09-BEED-A902D115C7C2}" type="slidenum">
              <a:rPr lang="en-GB" smtClean="0"/>
              <a:t>‹#›</a:t>
            </a:fld>
            <a:endParaRPr lang="en-GB"/>
          </a:p>
        </p:txBody>
      </p:sp>
    </p:spTree>
    <p:extLst>
      <p:ext uri="{BB962C8B-B14F-4D97-AF65-F5344CB8AC3E}">
        <p14:creationId xmlns:p14="http://schemas.microsoft.com/office/powerpoint/2010/main" val="18321846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845EEA1-A6DD-47C8-95A4-B0D84CE4401B}" type="datetimeFigureOut">
              <a:rPr lang="en-GB" smtClean="0"/>
              <a:t>19/12/2021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836088F7-7D29-4F09-BEED-A902D115C7C2}" type="slidenum">
              <a:rPr lang="en-GB" smtClean="0"/>
              <a:t>‹#›</a:t>
            </a:fld>
            <a:endParaRPr lang="en-GB"/>
          </a:p>
        </p:txBody>
      </p:sp>
    </p:spTree>
    <p:extLst>
      <p:ext uri="{BB962C8B-B14F-4D97-AF65-F5344CB8AC3E}">
        <p14:creationId xmlns:p14="http://schemas.microsoft.com/office/powerpoint/2010/main" val="2360171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845EEA1-A6DD-47C8-95A4-B0D84CE4401B}" type="datetimeFigureOut">
              <a:rPr lang="en-GB" smtClean="0"/>
              <a:t>19/12/2021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36088F7-7D29-4F09-BEED-A902D115C7C2}" type="slidenum">
              <a:rPr lang="en-GB" smtClean="0"/>
              <a:t>‹#›</a:t>
            </a:fld>
            <a:endParaRPr lang="en-GB"/>
          </a:p>
        </p:txBody>
      </p:sp>
    </p:spTree>
    <p:extLst>
      <p:ext uri="{BB962C8B-B14F-4D97-AF65-F5344CB8AC3E}">
        <p14:creationId xmlns:p14="http://schemas.microsoft.com/office/powerpoint/2010/main" val="15458513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F845EEA1-A6DD-47C8-95A4-B0D84CE4401B}" type="datetimeFigureOut">
              <a:rPr lang="en-GB" smtClean="0"/>
              <a:t>19/12/2021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836088F7-7D29-4F09-BEED-A902D115C7C2}" type="slidenum">
              <a:rPr lang="en-GB" smtClean="0"/>
              <a:t>‹#›</a:t>
            </a:fld>
            <a:endParaRPr lang="en-GB"/>
          </a:p>
        </p:txBody>
      </p:sp>
    </p:spTree>
    <p:extLst>
      <p:ext uri="{BB962C8B-B14F-4D97-AF65-F5344CB8AC3E}">
        <p14:creationId xmlns:p14="http://schemas.microsoft.com/office/powerpoint/2010/main" val="35766979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845EEA1-A6DD-47C8-95A4-B0D84CE4401B}" type="datetimeFigureOut">
              <a:rPr lang="en-GB" smtClean="0"/>
              <a:t>19/12/2021</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36088F7-7D29-4F09-BEED-A902D115C7C2}" type="slidenum">
              <a:rPr lang="en-GB" smtClean="0"/>
              <a:t>‹#›</a:t>
            </a:fld>
            <a:endParaRPr lang="en-GB"/>
          </a:p>
        </p:txBody>
      </p:sp>
    </p:spTree>
    <p:extLst>
      <p:ext uri="{BB962C8B-B14F-4D97-AF65-F5344CB8AC3E}">
        <p14:creationId xmlns:p14="http://schemas.microsoft.com/office/powerpoint/2010/main" val="29211082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12.jpeg"/><Relationship Id="rId13" Type="http://schemas.openxmlformats.org/officeDocument/2006/relationships/diagramColors" Target="../diagrams/colors1.xml"/><Relationship Id="rId3" Type="http://schemas.microsoft.com/office/2007/relationships/hdphoto" Target="../media/hdphoto2.wdp"/><Relationship Id="rId7" Type="http://schemas.openxmlformats.org/officeDocument/2006/relationships/image" Target="../media/image11.jpeg"/><Relationship Id="rId12" Type="http://schemas.openxmlformats.org/officeDocument/2006/relationships/diagramQuickStyle" Target="../diagrams/quickStyle1.xml"/><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0.png"/><Relationship Id="rId11" Type="http://schemas.openxmlformats.org/officeDocument/2006/relationships/diagramLayout" Target="../diagrams/layout1.xml"/><Relationship Id="rId5" Type="http://schemas.openxmlformats.org/officeDocument/2006/relationships/image" Target="../media/image9.jpeg"/><Relationship Id="rId10" Type="http://schemas.openxmlformats.org/officeDocument/2006/relationships/diagramData" Target="../diagrams/data1.xml"/><Relationship Id="rId4" Type="http://schemas.openxmlformats.org/officeDocument/2006/relationships/image" Target="../media/image8.jpeg"/><Relationship Id="rId9" Type="http://schemas.openxmlformats.org/officeDocument/2006/relationships/image" Target="../media/image13.jpeg"/><Relationship Id="rId14" Type="http://schemas.microsoft.com/office/2007/relationships/diagramDrawing" Target="../diagrams/drawing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714919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3318"/>
            <a:ext cx="12192000" cy="923330"/>
          </a:xfrm>
          <a:prstGeom prst="rect">
            <a:avLst/>
          </a:prstGeom>
          <a:noFill/>
        </p:spPr>
        <p:txBody>
          <a:bodyPr wrap="square" rtlCol="0">
            <a:spAutoFit/>
          </a:bodyPr>
          <a:lstStyle/>
          <a:p>
            <a:endParaRPr lang="en-GB" b="1" dirty="0" smtClean="0">
              <a:solidFill>
                <a:schemeClr val="accent5">
                  <a:lumMod val="50000"/>
                </a:schemeClr>
              </a:solidFill>
              <a:latin typeface="Cambria" panose="02040503050406030204" pitchFamily="18" charset="0"/>
              <a:ea typeface="Cambria" panose="02040503050406030204" pitchFamily="18" charset="0"/>
            </a:endParaRPr>
          </a:p>
          <a:p>
            <a:endParaRPr lang="en-GB" b="1" dirty="0">
              <a:solidFill>
                <a:schemeClr val="accent5">
                  <a:lumMod val="50000"/>
                </a:schemeClr>
              </a:solidFill>
              <a:latin typeface="Cambria" panose="02040503050406030204" pitchFamily="18" charset="0"/>
              <a:ea typeface="Cambria" panose="02040503050406030204" pitchFamily="18" charset="0"/>
            </a:endParaRPr>
          </a:p>
          <a:p>
            <a:r>
              <a:rPr lang="en-GB" b="1" dirty="0" smtClean="0">
                <a:solidFill>
                  <a:schemeClr val="accent5">
                    <a:lumMod val="50000"/>
                  </a:schemeClr>
                </a:solidFill>
                <a:latin typeface="Cambria" panose="02040503050406030204" pitchFamily="18" charset="0"/>
                <a:ea typeface="Cambria" panose="02040503050406030204" pitchFamily="18" charset="0"/>
              </a:rPr>
              <a:t>	Why Jackfruit</a:t>
            </a:r>
            <a:endParaRPr lang="en-IN" b="1" dirty="0">
              <a:solidFill>
                <a:schemeClr val="accent5">
                  <a:lumMod val="50000"/>
                </a:schemeClr>
              </a:solidFill>
              <a:latin typeface="Cambria" panose="02040503050406030204" pitchFamily="18" charset="0"/>
              <a:ea typeface="Cambria" panose="02040503050406030204" pitchFamily="18" charset="0"/>
            </a:endParaRPr>
          </a:p>
        </p:txBody>
      </p:sp>
      <p:sp>
        <p:nvSpPr>
          <p:cNvPr id="4" name="TextBox 3"/>
          <p:cNvSpPr txBox="1"/>
          <p:nvPr/>
        </p:nvSpPr>
        <p:spPr>
          <a:xfrm>
            <a:off x="840509" y="3921999"/>
            <a:ext cx="8863735" cy="1991379"/>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GB" sz="1400" dirty="0" smtClean="0">
                <a:latin typeface="Cambria" panose="02040503050406030204" pitchFamily="18" charset="0"/>
                <a:ea typeface="Cambria" panose="02040503050406030204" pitchFamily="18" charset="0"/>
              </a:rPr>
              <a:t>Rich in Vitamins </a:t>
            </a:r>
            <a:r>
              <a:rPr lang="en-GB" sz="1400" dirty="0">
                <a:latin typeface="Cambria" panose="02040503050406030204" pitchFamily="18" charset="0"/>
                <a:ea typeface="Cambria" panose="02040503050406030204" pitchFamily="18" charset="0"/>
              </a:rPr>
              <a:t>&amp;</a:t>
            </a:r>
            <a:r>
              <a:rPr lang="en-GB" sz="1400" dirty="0" smtClean="0">
                <a:latin typeface="Cambria" panose="02040503050406030204" pitchFamily="18" charset="0"/>
                <a:ea typeface="Cambria" panose="02040503050406030204" pitchFamily="18" charset="0"/>
              </a:rPr>
              <a:t> Minerals</a:t>
            </a:r>
          </a:p>
          <a:p>
            <a:pPr marL="285750" indent="-285750">
              <a:lnSpc>
                <a:spcPct val="150000"/>
              </a:lnSpc>
              <a:buFont typeface="Arial" panose="020B0604020202020204" pitchFamily="34" charset="0"/>
              <a:buChar char="•"/>
            </a:pPr>
            <a:r>
              <a:rPr lang="en-GB" sz="1400" dirty="0" smtClean="0">
                <a:latin typeface="Cambria" panose="02040503050406030204" pitchFamily="18" charset="0"/>
                <a:ea typeface="Cambria" panose="02040503050406030204" pitchFamily="18" charset="0"/>
              </a:rPr>
              <a:t>Excellent source of Omega 3 Fatty Acids</a:t>
            </a:r>
          </a:p>
          <a:p>
            <a:pPr marL="285750" indent="-285750">
              <a:lnSpc>
                <a:spcPct val="150000"/>
              </a:lnSpc>
              <a:buFont typeface="Arial" panose="020B0604020202020204" pitchFamily="34" charset="0"/>
              <a:buChar char="•"/>
            </a:pPr>
            <a:r>
              <a:rPr lang="en-GB" sz="1400" dirty="0" smtClean="0">
                <a:latin typeface="Cambria" panose="02040503050406030204" pitchFamily="18" charset="0"/>
                <a:ea typeface="Cambria" panose="02040503050406030204" pitchFamily="18" charset="0"/>
              </a:rPr>
              <a:t>High in Antioxidants – Anti Carcinogenic</a:t>
            </a:r>
          </a:p>
          <a:p>
            <a:pPr marL="285750" indent="-285750">
              <a:lnSpc>
                <a:spcPct val="150000"/>
              </a:lnSpc>
              <a:buFont typeface="Arial" panose="020B0604020202020204" pitchFamily="34" charset="0"/>
              <a:buChar char="•"/>
            </a:pPr>
            <a:r>
              <a:rPr lang="en-GB" sz="1400" dirty="0" smtClean="0">
                <a:latin typeface="Cambria" panose="02040503050406030204" pitchFamily="18" charset="0"/>
                <a:ea typeface="Cambria" panose="02040503050406030204" pitchFamily="18" charset="0"/>
              </a:rPr>
              <a:t>Boosts Immunity, Lowers Blood Pressure, Supports Digestion</a:t>
            </a:r>
          </a:p>
          <a:p>
            <a:pPr marL="285750" indent="-285750">
              <a:lnSpc>
                <a:spcPct val="150000"/>
              </a:lnSpc>
              <a:buFont typeface="Arial" panose="020B0604020202020204" pitchFamily="34" charset="0"/>
              <a:buChar char="•"/>
            </a:pPr>
            <a:r>
              <a:rPr lang="en-GB" sz="1400" dirty="0" smtClean="0">
                <a:latin typeface="Cambria" panose="02040503050406030204" pitchFamily="18" charset="0"/>
                <a:ea typeface="Cambria" panose="02040503050406030204" pitchFamily="18" charset="0"/>
              </a:rPr>
              <a:t>Rich in Magnesium, Potassium, Calcium among others – Reduces Heart Diseases </a:t>
            </a:r>
          </a:p>
          <a:p>
            <a:pPr marL="285750" indent="-285750">
              <a:lnSpc>
                <a:spcPct val="150000"/>
              </a:lnSpc>
              <a:buFont typeface="Arial" panose="020B0604020202020204" pitchFamily="34" charset="0"/>
              <a:buChar char="•"/>
            </a:pPr>
            <a:r>
              <a:rPr lang="en-GB" sz="1400" dirty="0" smtClean="0">
                <a:latin typeface="Cambria" panose="02040503050406030204" pitchFamily="18" charset="0"/>
                <a:ea typeface="Cambria" panose="02040503050406030204" pitchFamily="18" charset="0"/>
              </a:rPr>
              <a:t>Controls Diabetes</a:t>
            </a:r>
            <a:endParaRPr lang="en-IN" sz="1400" dirty="0">
              <a:latin typeface="Cambria" panose="02040503050406030204" pitchFamily="18" charset="0"/>
              <a:ea typeface="Cambria" panose="02040503050406030204" pitchFamily="18" charset="0"/>
            </a:endParaRPr>
          </a:p>
        </p:txBody>
      </p:sp>
      <p:sp>
        <p:nvSpPr>
          <p:cNvPr id="5" name="Rectangle 4"/>
          <p:cNvSpPr/>
          <p:nvPr/>
        </p:nvSpPr>
        <p:spPr>
          <a:xfrm>
            <a:off x="840509" y="1103770"/>
            <a:ext cx="10322791" cy="2354491"/>
          </a:xfrm>
          <a:prstGeom prst="rect">
            <a:avLst/>
          </a:prstGeom>
        </p:spPr>
        <p:txBody>
          <a:bodyPr wrap="square">
            <a:spAutoFit/>
          </a:bodyPr>
          <a:lstStyle/>
          <a:p>
            <a:pPr marL="285750" indent="-285750" algn="just">
              <a:lnSpc>
                <a:spcPct val="150000"/>
              </a:lnSpc>
              <a:buFont typeface="Wingdings" panose="05000000000000000000" pitchFamily="2" charset="2"/>
              <a:buChar char="Ø"/>
            </a:pPr>
            <a:r>
              <a:rPr lang="en-GB" sz="1400" dirty="0">
                <a:latin typeface="Cambria" panose="02040503050406030204" pitchFamily="18" charset="0"/>
                <a:ea typeface="Cambria" panose="02040503050406030204" pitchFamily="18" charset="0"/>
              </a:rPr>
              <a:t>It’s an abundant, sustainable and biodiverse fruit that is largely wasted as a resource </a:t>
            </a:r>
          </a:p>
          <a:p>
            <a:pPr algn="just">
              <a:lnSpc>
                <a:spcPct val="150000"/>
              </a:lnSpc>
            </a:pPr>
            <a:r>
              <a:rPr lang="en-GB" sz="1400" dirty="0">
                <a:latin typeface="Cambria" panose="02040503050406030204" pitchFamily="18" charset="0"/>
                <a:ea typeface="Cambria" panose="02040503050406030204" pitchFamily="18" charset="0"/>
              </a:rPr>
              <a:t>	(around 65% of the fruit gets wasted every year and only 8% is commercialized</a:t>
            </a:r>
            <a:r>
              <a:rPr lang="en-GB" sz="1400" dirty="0" smtClean="0">
                <a:latin typeface="Cambria" panose="02040503050406030204" pitchFamily="18" charset="0"/>
                <a:ea typeface="Cambria" panose="02040503050406030204" pitchFamily="18" charset="0"/>
              </a:rPr>
              <a:t>)</a:t>
            </a:r>
          </a:p>
          <a:p>
            <a:pPr marL="285750" indent="-285750" algn="just">
              <a:lnSpc>
                <a:spcPct val="150000"/>
              </a:lnSpc>
              <a:buFont typeface="Wingdings" panose="05000000000000000000" pitchFamily="2" charset="2"/>
              <a:buChar char="Ø"/>
            </a:pPr>
            <a:r>
              <a:rPr lang="en-GB" sz="1400" dirty="0" smtClean="0">
                <a:latin typeface="Cambria" panose="02040503050406030204" pitchFamily="18" charset="0"/>
                <a:ea typeface="Cambria" panose="02040503050406030204" pitchFamily="18" charset="0"/>
              </a:rPr>
              <a:t>It is neutral in taste and so goes well with all kinds spices and flavours </a:t>
            </a:r>
          </a:p>
          <a:p>
            <a:pPr marL="285750" indent="-285750" algn="just">
              <a:lnSpc>
                <a:spcPct val="150000"/>
              </a:lnSpc>
              <a:buFont typeface="Wingdings" panose="05000000000000000000" pitchFamily="2" charset="2"/>
              <a:buChar char="Ø"/>
            </a:pPr>
            <a:r>
              <a:rPr lang="en-GB" sz="1400" dirty="0" smtClean="0">
                <a:latin typeface="Cambria" panose="02040503050406030204" pitchFamily="18" charset="0"/>
                <a:ea typeface="Cambria" panose="02040503050406030204" pitchFamily="18" charset="0"/>
              </a:rPr>
              <a:t>It is a promising meat substitute not just in terms of Taste </a:t>
            </a:r>
            <a:r>
              <a:rPr lang="en-GB" sz="1400" dirty="0">
                <a:latin typeface="Cambria" panose="02040503050406030204" pitchFamily="18" charset="0"/>
                <a:ea typeface="Cambria" panose="02040503050406030204" pitchFamily="18" charset="0"/>
              </a:rPr>
              <a:t>but also in terms of  Nutrition, Physical and Sensory </a:t>
            </a:r>
            <a:r>
              <a:rPr lang="en-GB" sz="1400" dirty="0" smtClean="0">
                <a:latin typeface="Cambria" panose="02040503050406030204" pitchFamily="18" charset="0"/>
                <a:ea typeface="Cambria" panose="02040503050406030204" pitchFamily="18" charset="0"/>
              </a:rPr>
              <a:t>Attributes</a:t>
            </a:r>
          </a:p>
          <a:p>
            <a:pPr marL="285750" indent="-285750" algn="just">
              <a:lnSpc>
                <a:spcPct val="150000"/>
              </a:lnSpc>
              <a:buFont typeface="Wingdings" panose="05000000000000000000" pitchFamily="2" charset="2"/>
              <a:buChar char="Ø"/>
            </a:pPr>
            <a:r>
              <a:rPr lang="en-GB" sz="1400" dirty="0">
                <a:latin typeface="Cambria" panose="02040503050406030204" pitchFamily="18" charset="0"/>
                <a:ea typeface="Cambria" panose="02040503050406030204" pitchFamily="18" charset="0"/>
              </a:rPr>
              <a:t>Wonderfully nutritious with high fibre levels, no cholesterol, low fat and low calories</a:t>
            </a:r>
          </a:p>
          <a:p>
            <a:pPr marL="285750" indent="-285750" algn="just">
              <a:lnSpc>
                <a:spcPct val="150000"/>
              </a:lnSpc>
              <a:buFont typeface="Wingdings" panose="05000000000000000000" pitchFamily="2" charset="2"/>
              <a:buChar char="Ø"/>
            </a:pPr>
            <a:r>
              <a:rPr lang="en-GB" sz="1400" dirty="0">
                <a:latin typeface="Cambria" panose="02040503050406030204" pitchFamily="18" charset="0"/>
                <a:ea typeface="Cambria" panose="02040503050406030204" pitchFamily="18" charset="0"/>
              </a:rPr>
              <a:t>Jackfruit trees are naturally pest &amp; disease resistant making them naturally organic – drought resistant </a:t>
            </a:r>
            <a:r>
              <a:rPr lang="en-GB" sz="1400" dirty="0" smtClean="0">
                <a:latin typeface="Cambria" panose="02040503050406030204" pitchFamily="18" charset="0"/>
                <a:ea typeface="Cambria" panose="02040503050406030204" pitchFamily="18" charset="0"/>
              </a:rPr>
              <a:t>as well</a:t>
            </a:r>
            <a:endParaRPr lang="en-GB" sz="1400" dirty="0">
              <a:latin typeface="Cambria" panose="02040503050406030204" pitchFamily="18" charset="0"/>
              <a:ea typeface="Cambria" panose="02040503050406030204" pitchFamily="18" charset="0"/>
            </a:endParaRPr>
          </a:p>
          <a:p>
            <a:pPr marL="285750" indent="-285750" algn="just">
              <a:lnSpc>
                <a:spcPct val="150000"/>
              </a:lnSpc>
              <a:buFont typeface="Wingdings" panose="05000000000000000000" pitchFamily="2" charset="2"/>
              <a:buChar char="Ø"/>
            </a:pPr>
            <a:r>
              <a:rPr lang="en-GB" sz="1400" dirty="0">
                <a:latin typeface="Cambria" panose="02040503050406030204" pitchFamily="18" charset="0"/>
                <a:ea typeface="Cambria" panose="02040503050406030204" pitchFamily="18" charset="0"/>
              </a:rPr>
              <a:t>Less </a:t>
            </a:r>
            <a:r>
              <a:rPr lang="en-GB" sz="1400" dirty="0" smtClean="0">
                <a:latin typeface="Cambria" panose="02040503050406030204" pitchFamily="18" charset="0"/>
                <a:ea typeface="Cambria" panose="02040503050406030204" pitchFamily="18" charset="0"/>
              </a:rPr>
              <a:t>price </a:t>
            </a:r>
            <a:endParaRPr lang="en-IN" sz="1400" dirty="0">
              <a:latin typeface="Cambria" panose="02040503050406030204" pitchFamily="18" charset="0"/>
              <a:ea typeface="Cambria" panose="02040503050406030204" pitchFamily="18" charset="0"/>
            </a:endParaRPr>
          </a:p>
        </p:txBody>
      </p:sp>
      <p:pic>
        <p:nvPicPr>
          <p:cNvPr id="6" name="Picture 5"/>
          <p:cNvPicPr>
            <a:picLocks noChangeAspect="1"/>
          </p:cNvPicPr>
          <p:nvPr/>
        </p:nvPicPr>
        <p:blipFill>
          <a:blip r:embed="rId2" cstate="print">
            <a:clrChange>
              <a:clrFrom>
                <a:srgbClr val="FFFFFF"/>
              </a:clrFrom>
              <a:clrTo>
                <a:srgbClr val="FFFFFF">
                  <a:alpha val="0"/>
                </a:srgbClr>
              </a:clrTo>
            </a:clrChange>
            <a:extLst>
              <a:ext uri="{BEBA8EAE-BF5A-486C-A8C5-ECC9F3942E4B}">
                <a14:imgProps xmlns:a14="http://schemas.microsoft.com/office/drawing/2010/main">
                  <a14:imgLayer r:embed="rId3">
                    <a14:imgEffect>
                      <a14:sharpenSoften amount="25000"/>
                    </a14:imgEffect>
                    <a14:imgEffect>
                      <a14:saturation sat="400000"/>
                    </a14:imgEffect>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9215005" y="4042014"/>
            <a:ext cx="2675422" cy="2638041"/>
          </a:xfrm>
          <a:prstGeom prst="rect">
            <a:avLst/>
          </a:prstGeom>
        </p:spPr>
      </p:pic>
    </p:spTree>
    <p:extLst>
      <p:ext uri="{BB962C8B-B14F-4D97-AF65-F5344CB8AC3E}">
        <p14:creationId xmlns:p14="http://schemas.microsoft.com/office/powerpoint/2010/main" val="340158470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CC5DB24-E46F-41A7-A05D-98ADE92E3BF6}"/>
              </a:ext>
            </a:extLst>
          </p:cNvPr>
          <p:cNvSpPr txBox="1"/>
          <p:nvPr/>
        </p:nvSpPr>
        <p:spPr>
          <a:xfrm>
            <a:off x="6817403" y="1763978"/>
            <a:ext cx="4808873" cy="246221"/>
          </a:xfrm>
          <a:prstGeom prst="rect">
            <a:avLst/>
          </a:prstGeom>
          <a:noFill/>
        </p:spPr>
        <p:txBody>
          <a:bodyPr wrap="square" lIns="0" tIns="0" rIns="0" bIns="0" rtlCol="0">
            <a:spAutoFit/>
          </a:bodyPr>
          <a:lstStyle/>
          <a:p>
            <a:pPr algn="l"/>
            <a:r>
              <a:rPr lang="en-ID" sz="1600" b="1" dirty="0" smtClean="0">
                <a:solidFill>
                  <a:schemeClr val="tx1">
                    <a:lumMod val="75000"/>
                    <a:lumOff val="25000"/>
                  </a:schemeClr>
                </a:solidFill>
                <a:latin typeface="+mj-lt"/>
              </a:rPr>
              <a:t>Rich in vitamins and minerals</a:t>
            </a:r>
            <a:endParaRPr lang="en-ID" sz="1600" b="1" dirty="0">
              <a:solidFill>
                <a:schemeClr val="tx1">
                  <a:lumMod val="75000"/>
                  <a:lumOff val="25000"/>
                </a:schemeClr>
              </a:solidFill>
              <a:latin typeface="+mj-lt"/>
            </a:endParaRPr>
          </a:p>
        </p:txBody>
      </p:sp>
      <p:sp>
        <p:nvSpPr>
          <p:cNvPr id="3" name="TextBox 2">
            <a:extLst>
              <a:ext uri="{FF2B5EF4-FFF2-40B4-BE49-F238E27FC236}">
                <a16:creationId xmlns:a16="http://schemas.microsoft.com/office/drawing/2014/main" id="{7DAD8123-3684-497E-88FD-75F86EE2E5F8}"/>
              </a:ext>
            </a:extLst>
          </p:cNvPr>
          <p:cNvSpPr txBox="1"/>
          <p:nvPr/>
        </p:nvSpPr>
        <p:spPr>
          <a:xfrm>
            <a:off x="6817403" y="2654694"/>
            <a:ext cx="4808873" cy="246221"/>
          </a:xfrm>
          <a:prstGeom prst="rect">
            <a:avLst/>
          </a:prstGeom>
          <a:noFill/>
        </p:spPr>
        <p:txBody>
          <a:bodyPr wrap="square" lIns="0" tIns="0" rIns="0" bIns="0" rtlCol="0">
            <a:spAutoFit/>
          </a:bodyPr>
          <a:lstStyle/>
          <a:p>
            <a:pPr algn="l"/>
            <a:r>
              <a:rPr lang="en-US" sz="1600" b="1" dirty="0" smtClean="0">
                <a:solidFill>
                  <a:schemeClr val="tx1">
                    <a:lumMod val="75000"/>
                    <a:lumOff val="25000"/>
                  </a:schemeClr>
                </a:solidFill>
                <a:latin typeface="+mj-lt"/>
              </a:rPr>
              <a:t>Source of Omega-3 fatty acids</a:t>
            </a:r>
            <a:endParaRPr lang="en-ID" sz="1600" b="1" dirty="0">
              <a:solidFill>
                <a:schemeClr val="tx1">
                  <a:lumMod val="75000"/>
                  <a:lumOff val="25000"/>
                </a:schemeClr>
              </a:solidFill>
              <a:latin typeface="+mj-lt"/>
            </a:endParaRPr>
          </a:p>
        </p:txBody>
      </p:sp>
      <p:sp>
        <p:nvSpPr>
          <p:cNvPr id="4" name="TextBox 3">
            <a:extLst>
              <a:ext uri="{FF2B5EF4-FFF2-40B4-BE49-F238E27FC236}">
                <a16:creationId xmlns:a16="http://schemas.microsoft.com/office/drawing/2014/main" id="{ED144387-323E-4387-92C3-710FBE9FBF3D}"/>
              </a:ext>
            </a:extLst>
          </p:cNvPr>
          <p:cNvSpPr txBox="1"/>
          <p:nvPr/>
        </p:nvSpPr>
        <p:spPr>
          <a:xfrm>
            <a:off x="6817403" y="3608950"/>
            <a:ext cx="4808873" cy="246221"/>
          </a:xfrm>
          <a:prstGeom prst="rect">
            <a:avLst/>
          </a:prstGeom>
          <a:noFill/>
        </p:spPr>
        <p:txBody>
          <a:bodyPr wrap="square" lIns="0" tIns="0" rIns="0" bIns="0" rtlCol="0">
            <a:spAutoFit/>
          </a:bodyPr>
          <a:lstStyle/>
          <a:p>
            <a:pPr algn="l"/>
            <a:r>
              <a:rPr lang="en-US" sz="1600" b="1" dirty="0" smtClean="0">
                <a:solidFill>
                  <a:schemeClr val="tx1">
                    <a:lumMod val="75000"/>
                    <a:lumOff val="25000"/>
                  </a:schemeClr>
                </a:solidFill>
                <a:latin typeface="+mj-lt"/>
              </a:rPr>
              <a:t>High in antioxidants</a:t>
            </a:r>
            <a:endParaRPr lang="en-ID" sz="1600" b="1" dirty="0">
              <a:solidFill>
                <a:schemeClr val="tx1">
                  <a:lumMod val="75000"/>
                  <a:lumOff val="25000"/>
                </a:schemeClr>
              </a:solidFill>
              <a:latin typeface="+mj-lt"/>
            </a:endParaRPr>
          </a:p>
        </p:txBody>
      </p:sp>
      <p:sp>
        <p:nvSpPr>
          <p:cNvPr id="5" name="TextBox 4">
            <a:extLst>
              <a:ext uri="{FF2B5EF4-FFF2-40B4-BE49-F238E27FC236}">
                <a16:creationId xmlns:a16="http://schemas.microsoft.com/office/drawing/2014/main" id="{C33443A1-8162-4F5C-9214-E2157501D059}"/>
              </a:ext>
            </a:extLst>
          </p:cNvPr>
          <p:cNvSpPr txBox="1"/>
          <p:nvPr/>
        </p:nvSpPr>
        <p:spPr>
          <a:xfrm>
            <a:off x="6817403" y="4531436"/>
            <a:ext cx="4808873" cy="246221"/>
          </a:xfrm>
          <a:prstGeom prst="rect">
            <a:avLst/>
          </a:prstGeom>
          <a:noFill/>
        </p:spPr>
        <p:txBody>
          <a:bodyPr wrap="square" lIns="0" tIns="0" rIns="0" bIns="0" rtlCol="0">
            <a:spAutoFit/>
          </a:bodyPr>
          <a:lstStyle/>
          <a:p>
            <a:pPr algn="l"/>
            <a:r>
              <a:rPr lang="en-US" sz="1600" b="1" dirty="0" smtClean="0">
                <a:solidFill>
                  <a:schemeClr val="tx1">
                    <a:lumMod val="75000"/>
                    <a:lumOff val="25000"/>
                  </a:schemeClr>
                </a:solidFill>
                <a:latin typeface="+mj-lt"/>
              </a:rPr>
              <a:t>Rich in Mg, K, Ca and reduces heart attacks</a:t>
            </a:r>
            <a:endParaRPr lang="en-ID" sz="1600" b="1" dirty="0">
              <a:solidFill>
                <a:schemeClr val="tx1">
                  <a:lumMod val="75000"/>
                  <a:lumOff val="25000"/>
                </a:schemeClr>
              </a:solidFill>
              <a:latin typeface="+mj-lt"/>
            </a:endParaRPr>
          </a:p>
        </p:txBody>
      </p:sp>
      <p:sp>
        <p:nvSpPr>
          <p:cNvPr id="6" name="TextBox 5">
            <a:extLst>
              <a:ext uri="{FF2B5EF4-FFF2-40B4-BE49-F238E27FC236}">
                <a16:creationId xmlns:a16="http://schemas.microsoft.com/office/drawing/2014/main" id="{BED84CC7-7626-4E8F-AB91-8751533FBB76}"/>
              </a:ext>
            </a:extLst>
          </p:cNvPr>
          <p:cNvSpPr txBox="1"/>
          <p:nvPr/>
        </p:nvSpPr>
        <p:spPr>
          <a:xfrm>
            <a:off x="6817403" y="5467713"/>
            <a:ext cx="4808873" cy="246221"/>
          </a:xfrm>
          <a:prstGeom prst="rect">
            <a:avLst/>
          </a:prstGeom>
          <a:noFill/>
        </p:spPr>
        <p:txBody>
          <a:bodyPr wrap="square" lIns="0" tIns="0" rIns="0" bIns="0" rtlCol="0">
            <a:spAutoFit/>
          </a:bodyPr>
          <a:lstStyle/>
          <a:p>
            <a:pPr algn="l"/>
            <a:r>
              <a:rPr lang="en-US" sz="1600" b="1" dirty="0" smtClean="0">
                <a:solidFill>
                  <a:schemeClr val="tx1">
                    <a:lumMod val="75000"/>
                    <a:lumOff val="25000"/>
                  </a:schemeClr>
                </a:solidFill>
                <a:latin typeface="+mj-lt"/>
              </a:rPr>
              <a:t>Controls Diabetes</a:t>
            </a:r>
            <a:endParaRPr lang="en-ID" sz="1600" b="1" dirty="0">
              <a:solidFill>
                <a:schemeClr val="tx1">
                  <a:lumMod val="75000"/>
                  <a:lumOff val="25000"/>
                </a:schemeClr>
              </a:solidFill>
              <a:latin typeface="+mj-lt"/>
            </a:endParaRPr>
          </a:p>
        </p:txBody>
      </p:sp>
      <p:grpSp>
        <p:nvGrpSpPr>
          <p:cNvPr id="7" name="Group 6">
            <a:extLst>
              <a:ext uri="{FF2B5EF4-FFF2-40B4-BE49-F238E27FC236}">
                <a16:creationId xmlns:a16="http://schemas.microsoft.com/office/drawing/2014/main" id="{29E9A85D-5796-4306-93C4-F08EB913F442}"/>
              </a:ext>
            </a:extLst>
          </p:cNvPr>
          <p:cNvGrpSpPr/>
          <p:nvPr/>
        </p:nvGrpSpPr>
        <p:grpSpPr>
          <a:xfrm>
            <a:off x="1290272" y="1428667"/>
            <a:ext cx="3639552" cy="4606785"/>
            <a:chOff x="609600" y="1474674"/>
            <a:chExt cx="4087210" cy="4869052"/>
          </a:xfrm>
        </p:grpSpPr>
        <p:grpSp>
          <p:nvGrpSpPr>
            <p:cNvPr id="8" name="Group 68">
              <a:extLst>
                <a:ext uri="{FF2B5EF4-FFF2-40B4-BE49-F238E27FC236}">
                  <a16:creationId xmlns:a16="http://schemas.microsoft.com/office/drawing/2014/main" id="{9A869ACC-0AF0-48DD-97BB-CBB98486E703}"/>
                </a:ext>
              </a:extLst>
            </p:cNvPr>
            <p:cNvGrpSpPr/>
            <p:nvPr/>
          </p:nvGrpSpPr>
          <p:grpSpPr>
            <a:xfrm>
              <a:off x="609600" y="3793508"/>
              <a:ext cx="4087210" cy="2550218"/>
              <a:chOff x="641350" y="3818517"/>
              <a:chExt cx="3608163" cy="2411737"/>
            </a:xfrm>
            <a:effectLst>
              <a:outerShdw blurRad="76200" dist="50800" algn="l" rotWithShape="0">
                <a:prstClr val="black">
                  <a:alpha val="15000"/>
                </a:prstClr>
              </a:outerShdw>
            </a:effectLst>
          </p:grpSpPr>
          <p:sp>
            <p:nvSpPr>
              <p:cNvPr id="62" name="Freeform 5">
                <a:extLst>
                  <a:ext uri="{FF2B5EF4-FFF2-40B4-BE49-F238E27FC236}">
                    <a16:creationId xmlns:a16="http://schemas.microsoft.com/office/drawing/2014/main" id="{2940723E-4C6B-4E78-9653-6D42703BD49C}"/>
                  </a:ext>
                </a:extLst>
              </p:cNvPr>
              <p:cNvSpPr>
                <a:spLocks/>
              </p:cNvSpPr>
              <p:nvPr/>
            </p:nvSpPr>
            <p:spPr bwMode="auto">
              <a:xfrm>
                <a:off x="912120" y="3818517"/>
                <a:ext cx="3063475" cy="1714348"/>
              </a:xfrm>
              <a:custGeom>
                <a:avLst/>
                <a:gdLst>
                  <a:gd name="T0" fmla="*/ 1946 w 1946"/>
                  <a:gd name="T1" fmla="*/ 549 h 1089"/>
                  <a:gd name="T2" fmla="*/ 974 w 1946"/>
                  <a:gd name="T3" fmla="*/ 1089 h 1089"/>
                  <a:gd name="T4" fmla="*/ 0 w 1946"/>
                  <a:gd name="T5" fmla="*/ 549 h 1089"/>
                  <a:gd name="T6" fmla="*/ 974 w 1946"/>
                  <a:gd name="T7" fmla="*/ 0 h 1089"/>
                  <a:gd name="T8" fmla="*/ 1946 w 1946"/>
                  <a:gd name="T9" fmla="*/ 549 h 1089"/>
                </a:gdLst>
                <a:ahLst/>
                <a:cxnLst>
                  <a:cxn ang="0">
                    <a:pos x="T0" y="T1"/>
                  </a:cxn>
                  <a:cxn ang="0">
                    <a:pos x="T2" y="T3"/>
                  </a:cxn>
                  <a:cxn ang="0">
                    <a:pos x="T4" y="T5"/>
                  </a:cxn>
                  <a:cxn ang="0">
                    <a:pos x="T6" y="T7"/>
                  </a:cxn>
                  <a:cxn ang="0">
                    <a:pos x="T8" y="T9"/>
                  </a:cxn>
                </a:cxnLst>
                <a:rect l="0" t="0" r="r" b="b"/>
                <a:pathLst>
                  <a:path w="1946" h="1089">
                    <a:moveTo>
                      <a:pt x="1946" y="549"/>
                    </a:moveTo>
                    <a:lnTo>
                      <a:pt x="974" y="1089"/>
                    </a:lnTo>
                    <a:lnTo>
                      <a:pt x="0" y="549"/>
                    </a:lnTo>
                    <a:lnTo>
                      <a:pt x="974" y="0"/>
                    </a:lnTo>
                    <a:lnTo>
                      <a:pt x="1946" y="549"/>
                    </a:lnTo>
                    <a:close/>
                  </a:path>
                </a:pathLst>
              </a:custGeom>
              <a:solidFill>
                <a:schemeClr val="accent3">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D"/>
              </a:p>
            </p:txBody>
          </p:sp>
          <p:sp>
            <p:nvSpPr>
              <p:cNvPr id="63" name="Freeform 6">
                <a:extLst>
                  <a:ext uri="{FF2B5EF4-FFF2-40B4-BE49-F238E27FC236}">
                    <a16:creationId xmlns:a16="http://schemas.microsoft.com/office/drawing/2014/main" id="{6EFD3DD8-E6AB-42EC-ABBA-494B25855AA9}"/>
                  </a:ext>
                </a:extLst>
              </p:cNvPr>
              <p:cNvSpPr>
                <a:spLocks/>
              </p:cNvSpPr>
              <p:nvPr/>
            </p:nvSpPr>
            <p:spPr bwMode="auto">
              <a:xfrm>
                <a:off x="641350" y="4682775"/>
                <a:ext cx="3608163" cy="1547479"/>
              </a:xfrm>
              <a:custGeom>
                <a:avLst/>
                <a:gdLst>
                  <a:gd name="T0" fmla="*/ 1146 w 2292"/>
                  <a:gd name="T1" fmla="*/ 540 h 983"/>
                  <a:gd name="T2" fmla="*/ 172 w 2292"/>
                  <a:gd name="T3" fmla="*/ 0 h 983"/>
                  <a:gd name="T4" fmla="*/ 0 w 2292"/>
                  <a:gd name="T5" fmla="*/ 346 h 983"/>
                  <a:gd name="T6" fmla="*/ 1146 w 2292"/>
                  <a:gd name="T7" fmla="*/ 983 h 983"/>
                  <a:gd name="T8" fmla="*/ 2292 w 2292"/>
                  <a:gd name="T9" fmla="*/ 346 h 983"/>
                  <a:gd name="T10" fmla="*/ 2118 w 2292"/>
                  <a:gd name="T11" fmla="*/ 0 h 983"/>
                  <a:gd name="T12" fmla="*/ 1146 w 2292"/>
                  <a:gd name="T13" fmla="*/ 540 h 983"/>
                </a:gdLst>
                <a:ahLst/>
                <a:cxnLst>
                  <a:cxn ang="0">
                    <a:pos x="T0" y="T1"/>
                  </a:cxn>
                  <a:cxn ang="0">
                    <a:pos x="T2" y="T3"/>
                  </a:cxn>
                  <a:cxn ang="0">
                    <a:pos x="T4" y="T5"/>
                  </a:cxn>
                  <a:cxn ang="0">
                    <a:pos x="T6" y="T7"/>
                  </a:cxn>
                  <a:cxn ang="0">
                    <a:pos x="T8" y="T9"/>
                  </a:cxn>
                  <a:cxn ang="0">
                    <a:pos x="T10" y="T11"/>
                  </a:cxn>
                  <a:cxn ang="0">
                    <a:pos x="T12" y="T13"/>
                  </a:cxn>
                </a:cxnLst>
                <a:rect l="0" t="0" r="r" b="b"/>
                <a:pathLst>
                  <a:path w="2292" h="983">
                    <a:moveTo>
                      <a:pt x="1146" y="540"/>
                    </a:moveTo>
                    <a:lnTo>
                      <a:pt x="172" y="0"/>
                    </a:lnTo>
                    <a:lnTo>
                      <a:pt x="0" y="346"/>
                    </a:lnTo>
                    <a:lnTo>
                      <a:pt x="1146" y="983"/>
                    </a:lnTo>
                    <a:lnTo>
                      <a:pt x="2292" y="346"/>
                    </a:lnTo>
                    <a:lnTo>
                      <a:pt x="2118" y="0"/>
                    </a:lnTo>
                    <a:lnTo>
                      <a:pt x="1146" y="540"/>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D"/>
              </a:p>
            </p:txBody>
          </p:sp>
        </p:grpSp>
        <p:grpSp>
          <p:nvGrpSpPr>
            <p:cNvPr id="9" name="Group 69">
              <a:extLst>
                <a:ext uri="{FF2B5EF4-FFF2-40B4-BE49-F238E27FC236}">
                  <a16:creationId xmlns:a16="http://schemas.microsoft.com/office/drawing/2014/main" id="{B28A225C-7292-4A5C-94E2-5D7146EFB010}"/>
                </a:ext>
              </a:extLst>
            </p:cNvPr>
            <p:cNvGrpSpPr/>
            <p:nvPr/>
          </p:nvGrpSpPr>
          <p:grpSpPr>
            <a:xfrm>
              <a:off x="1016341" y="3257496"/>
              <a:ext cx="3272266" cy="2114084"/>
              <a:chOff x="1000277" y="3311611"/>
              <a:chExt cx="2888734" cy="1999286"/>
            </a:xfrm>
            <a:effectLst>
              <a:outerShdw blurRad="76200" dist="50800" algn="l" rotWithShape="0">
                <a:prstClr val="black">
                  <a:alpha val="15000"/>
                </a:prstClr>
              </a:outerShdw>
            </a:effectLst>
          </p:grpSpPr>
          <p:sp>
            <p:nvSpPr>
              <p:cNvPr id="60" name="Freeform 7">
                <a:extLst>
                  <a:ext uri="{FF2B5EF4-FFF2-40B4-BE49-F238E27FC236}">
                    <a16:creationId xmlns:a16="http://schemas.microsoft.com/office/drawing/2014/main" id="{28E1CD0D-6840-424F-8702-4A7FD73C6292}"/>
                  </a:ext>
                </a:extLst>
              </p:cNvPr>
              <p:cNvSpPr>
                <a:spLocks/>
              </p:cNvSpPr>
              <p:nvPr/>
            </p:nvSpPr>
            <p:spPr bwMode="auto">
              <a:xfrm>
                <a:off x="1000277" y="3964921"/>
                <a:ext cx="2888734" cy="1345976"/>
              </a:xfrm>
              <a:custGeom>
                <a:avLst/>
                <a:gdLst>
                  <a:gd name="T0" fmla="*/ 918 w 1835"/>
                  <a:gd name="T1" fmla="*/ 414 h 855"/>
                  <a:gd name="T2" fmla="*/ 174 w 1835"/>
                  <a:gd name="T3" fmla="*/ 0 h 855"/>
                  <a:gd name="T4" fmla="*/ 0 w 1835"/>
                  <a:gd name="T5" fmla="*/ 346 h 855"/>
                  <a:gd name="T6" fmla="*/ 918 w 1835"/>
                  <a:gd name="T7" fmla="*/ 855 h 855"/>
                  <a:gd name="T8" fmla="*/ 1835 w 1835"/>
                  <a:gd name="T9" fmla="*/ 346 h 855"/>
                  <a:gd name="T10" fmla="*/ 1662 w 1835"/>
                  <a:gd name="T11" fmla="*/ 0 h 855"/>
                  <a:gd name="T12" fmla="*/ 918 w 1835"/>
                  <a:gd name="T13" fmla="*/ 414 h 855"/>
                </a:gdLst>
                <a:ahLst/>
                <a:cxnLst>
                  <a:cxn ang="0">
                    <a:pos x="T0" y="T1"/>
                  </a:cxn>
                  <a:cxn ang="0">
                    <a:pos x="T2" y="T3"/>
                  </a:cxn>
                  <a:cxn ang="0">
                    <a:pos x="T4" y="T5"/>
                  </a:cxn>
                  <a:cxn ang="0">
                    <a:pos x="T6" y="T7"/>
                  </a:cxn>
                  <a:cxn ang="0">
                    <a:pos x="T8" y="T9"/>
                  </a:cxn>
                  <a:cxn ang="0">
                    <a:pos x="T10" y="T11"/>
                  </a:cxn>
                  <a:cxn ang="0">
                    <a:pos x="T12" y="T13"/>
                  </a:cxn>
                </a:cxnLst>
                <a:rect l="0" t="0" r="r" b="b"/>
                <a:pathLst>
                  <a:path w="1835" h="855">
                    <a:moveTo>
                      <a:pt x="918" y="414"/>
                    </a:moveTo>
                    <a:lnTo>
                      <a:pt x="174" y="0"/>
                    </a:lnTo>
                    <a:lnTo>
                      <a:pt x="0" y="346"/>
                    </a:lnTo>
                    <a:lnTo>
                      <a:pt x="918" y="855"/>
                    </a:lnTo>
                    <a:lnTo>
                      <a:pt x="1835" y="346"/>
                    </a:lnTo>
                    <a:lnTo>
                      <a:pt x="1662" y="0"/>
                    </a:lnTo>
                    <a:lnTo>
                      <a:pt x="918" y="414"/>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D"/>
              </a:p>
            </p:txBody>
          </p:sp>
          <p:sp>
            <p:nvSpPr>
              <p:cNvPr id="61" name="Freeform 8">
                <a:extLst>
                  <a:ext uri="{FF2B5EF4-FFF2-40B4-BE49-F238E27FC236}">
                    <a16:creationId xmlns:a16="http://schemas.microsoft.com/office/drawing/2014/main" id="{EC8C1EF5-417D-4660-924F-C5A07CC34AD2}"/>
                  </a:ext>
                </a:extLst>
              </p:cNvPr>
              <p:cNvSpPr>
                <a:spLocks/>
              </p:cNvSpPr>
              <p:nvPr/>
            </p:nvSpPr>
            <p:spPr bwMode="auto">
              <a:xfrm>
                <a:off x="1274195" y="3311611"/>
                <a:ext cx="2342472" cy="1305046"/>
              </a:xfrm>
              <a:custGeom>
                <a:avLst/>
                <a:gdLst>
                  <a:gd name="T0" fmla="*/ 0 w 1488"/>
                  <a:gd name="T1" fmla="*/ 415 h 829"/>
                  <a:gd name="T2" fmla="*/ 744 w 1488"/>
                  <a:gd name="T3" fmla="*/ 829 h 829"/>
                  <a:gd name="T4" fmla="*/ 1488 w 1488"/>
                  <a:gd name="T5" fmla="*/ 415 h 829"/>
                  <a:gd name="T6" fmla="*/ 744 w 1488"/>
                  <a:gd name="T7" fmla="*/ 0 h 829"/>
                  <a:gd name="T8" fmla="*/ 0 w 1488"/>
                  <a:gd name="T9" fmla="*/ 415 h 829"/>
                </a:gdLst>
                <a:ahLst/>
                <a:cxnLst>
                  <a:cxn ang="0">
                    <a:pos x="T0" y="T1"/>
                  </a:cxn>
                  <a:cxn ang="0">
                    <a:pos x="T2" y="T3"/>
                  </a:cxn>
                  <a:cxn ang="0">
                    <a:pos x="T4" y="T5"/>
                  </a:cxn>
                  <a:cxn ang="0">
                    <a:pos x="T6" y="T7"/>
                  </a:cxn>
                  <a:cxn ang="0">
                    <a:pos x="T8" y="T9"/>
                  </a:cxn>
                </a:cxnLst>
                <a:rect l="0" t="0" r="r" b="b"/>
                <a:pathLst>
                  <a:path w="1488" h="829">
                    <a:moveTo>
                      <a:pt x="0" y="415"/>
                    </a:moveTo>
                    <a:lnTo>
                      <a:pt x="744" y="829"/>
                    </a:lnTo>
                    <a:lnTo>
                      <a:pt x="1488" y="415"/>
                    </a:lnTo>
                    <a:lnTo>
                      <a:pt x="744" y="0"/>
                    </a:lnTo>
                    <a:lnTo>
                      <a:pt x="0" y="415"/>
                    </a:lnTo>
                    <a:close/>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D"/>
              </a:p>
            </p:txBody>
          </p:sp>
        </p:grpSp>
        <p:grpSp>
          <p:nvGrpSpPr>
            <p:cNvPr id="10" name="Group 70">
              <a:extLst>
                <a:ext uri="{FF2B5EF4-FFF2-40B4-BE49-F238E27FC236}">
                  <a16:creationId xmlns:a16="http://schemas.microsoft.com/office/drawing/2014/main" id="{506477E8-31F6-4D6D-A821-B63BCAE6B8EE}"/>
                </a:ext>
              </a:extLst>
            </p:cNvPr>
            <p:cNvGrpSpPr/>
            <p:nvPr/>
          </p:nvGrpSpPr>
          <p:grpSpPr>
            <a:xfrm>
              <a:off x="1424546" y="2696515"/>
              <a:ext cx="2457320" cy="1706249"/>
              <a:chOff x="1360779" y="2781092"/>
              <a:chExt cx="2169306" cy="1613597"/>
            </a:xfrm>
            <a:effectLst>
              <a:outerShdw blurRad="76200" dist="50800" algn="l" rotWithShape="0">
                <a:prstClr val="black">
                  <a:alpha val="15000"/>
                </a:prstClr>
              </a:outerShdw>
            </a:effectLst>
          </p:grpSpPr>
          <p:sp>
            <p:nvSpPr>
              <p:cNvPr id="58" name="Freeform 9">
                <a:extLst>
                  <a:ext uri="{FF2B5EF4-FFF2-40B4-BE49-F238E27FC236}">
                    <a16:creationId xmlns:a16="http://schemas.microsoft.com/office/drawing/2014/main" id="{619C21D4-663C-41F3-B711-B563748BAD98}"/>
                  </a:ext>
                </a:extLst>
              </p:cNvPr>
              <p:cNvSpPr>
                <a:spLocks/>
              </p:cNvSpPr>
              <p:nvPr/>
            </p:nvSpPr>
            <p:spPr bwMode="auto">
              <a:xfrm>
                <a:off x="1633123" y="2781092"/>
                <a:ext cx="1626192" cy="930376"/>
              </a:xfrm>
              <a:custGeom>
                <a:avLst/>
                <a:gdLst>
                  <a:gd name="T0" fmla="*/ 0 w 1033"/>
                  <a:gd name="T1" fmla="*/ 295 h 582"/>
                  <a:gd name="T2" fmla="*/ 516 w 1033"/>
                  <a:gd name="T3" fmla="*/ 582 h 582"/>
                  <a:gd name="T4" fmla="*/ 1033 w 1033"/>
                  <a:gd name="T5" fmla="*/ 295 h 582"/>
                  <a:gd name="T6" fmla="*/ 516 w 1033"/>
                  <a:gd name="T7" fmla="*/ 0 h 582"/>
                  <a:gd name="T8" fmla="*/ 0 w 1033"/>
                  <a:gd name="T9" fmla="*/ 295 h 582"/>
                  <a:gd name="connsiteX0" fmla="*/ 0 w 10000"/>
                  <a:gd name="connsiteY0" fmla="*/ 5069 h 10156"/>
                  <a:gd name="connsiteX1" fmla="*/ 4995 w 10000"/>
                  <a:gd name="connsiteY1" fmla="*/ 10156 h 10156"/>
                  <a:gd name="connsiteX2" fmla="*/ 10000 w 10000"/>
                  <a:gd name="connsiteY2" fmla="*/ 5069 h 10156"/>
                  <a:gd name="connsiteX3" fmla="*/ 4995 w 10000"/>
                  <a:gd name="connsiteY3" fmla="*/ 0 h 10156"/>
                  <a:gd name="connsiteX4" fmla="*/ 0 w 10000"/>
                  <a:gd name="connsiteY4" fmla="*/ 5069 h 10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156">
                    <a:moveTo>
                      <a:pt x="0" y="5069"/>
                    </a:moveTo>
                    <a:lnTo>
                      <a:pt x="4995" y="10156"/>
                    </a:lnTo>
                    <a:lnTo>
                      <a:pt x="10000" y="5069"/>
                    </a:lnTo>
                    <a:lnTo>
                      <a:pt x="4995" y="0"/>
                    </a:lnTo>
                    <a:lnTo>
                      <a:pt x="0" y="5069"/>
                    </a:ln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D" dirty="0"/>
              </a:p>
            </p:txBody>
          </p:sp>
          <p:sp>
            <p:nvSpPr>
              <p:cNvPr id="59" name="Freeform 10">
                <a:extLst>
                  <a:ext uri="{FF2B5EF4-FFF2-40B4-BE49-F238E27FC236}">
                    <a16:creationId xmlns:a16="http://schemas.microsoft.com/office/drawing/2014/main" id="{8D5EF0CE-FE89-4DCF-AAF0-07929F8C67BD}"/>
                  </a:ext>
                </a:extLst>
              </p:cNvPr>
              <p:cNvSpPr>
                <a:spLocks/>
              </p:cNvSpPr>
              <p:nvPr/>
            </p:nvSpPr>
            <p:spPr bwMode="auto">
              <a:xfrm>
                <a:off x="1360779" y="3245493"/>
                <a:ext cx="2169306" cy="1149196"/>
              </a:xfrm>
              <a:custGeom>
                <a:avLst/>
                <a:gdLst>
                  <a:gd name="T0" fmla="*/ 689 w 1378"/>
                  <a:gd name="T1" fmla="*/ 730 h 730"/>
                  <a:gd name="T2" fmla="*/ 1378 w 1378"/>
                  <a:gd name="T3" fmla="*/ 347 h 730"/>
                  <a:gd name="T4" fmla="*/ 1206 w 1378"/>
                  <a:gd name="T5" fmla="*/ 0 h 730"/>
                  <a:gd name="T6" fmla="*/ 689 w 1378"/>
                  <a:gd name="T7" fmla="*/ 287 h 730"/>
                  <a:gd name="T8" fmla="*/ 173 w 1378"/>
                  <a:gd name="T9" fmla="*/ 0 h 730"/>
                  <a:gd name="T10" fmla="*/ 0 w 1378"/>
                  <a:gd name="T11" fmla="*/ 347 h 730"/>
                  <a:gd name="T12" fmla="*/ 689 w 1378"/>
                  <a:gd name="T13" fmla="*/ 730 h 730"/>
                </a:gdLst>
                <a:ahLst/>
                <a:cxnLst>
                  <a:cxn ang="0">
                    <a:pos x="T0" y="T1"/>
                  </a:cxn>
                  <a:cxn ang="0">
                    <a:pos x="T2" y="T3"/>
                  </a:cxn>
                  <a:cxn ang="0">
                    <a:pos x="T4" y="T5"/>
                  </a:cxn>
                  <a:cxn ang="0">
                    <a:pos x="T6" y="T7"/>
                  </a:cxn>
                  <a:cxn ang="0">
                    <a:pos x="T8" y="T9"/>
                  </a:cxn>
                  <a:cxn ang="0">
                    <a:pos x="T10" y="T11"/>
                  </a:cxn>
                  <a:cxn ang="0">
                    <a:pos x="T12" y="T13"/>
                  </a:cxn>
                </a:cxnLst>
                <a:rect l="0" t="0" r="r" b="b"/>
                <a:pathLst>
                  <a:path w="1378" h="730">
                    <a:moveTo>
                      <a:pt x="689" y="730"/>
                    </a:moveTo>
                    <a:lnTo>
                      <a:pt x="1378" y="347"/>
                    </a:lnTo>
                    <a:lnTo>
                      <a:pt x="1206" y="0"/>
                    </a:lnTo>
                    <a:lnTo>
                      <a:pt x="689" y="287"/>
                    </a:lnTo>
                    <a:lnTo>
                      <a:pt x="173" y="0"/>
                    </a:lnTo>
                    <a:lnTo>
                      <a:pt x="0" y="347"/>
                    </a:lnTo>
                    <a:lnTo>
                      <a:pt x="689" y="730"/>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D"/>
              </a:p>
            </p:txBody>
          </p:sp>
        </p:grpSp>
        <p:grpSp>
          <p:nvGrpSpPr>
            <p:cNvPr id="11" name="Group 71">
              <a:extLst>
                <a:ext uri="{FF2B5EF4-FFF2-40B4-BE49-F238E27FC236}">
                  <a16:creationId xmlns:a16="http://schemas.microsoft.com/office/drawing/2014/main" id="{5A0EB103-106A-4CD3-AE54-BF4E2174B727}"/>
                </a:ext>
              </a:extLst>
            </p:cNvPr>
            <p:cNvGrpSpPr/>
            <p:nvPr/>
          </p:nvGrpSpPr>
          <p:grpSpPr>
            <a:xfrm>
              <a:off x="1831447" y="2163831"/>
              <a:ext cx="1640589" cy="1266784"/>
              <a:chOff x="1719706" y="2277335"/>
              <a:chExt cx="1448303" cy="1197997"/>
            </a:xfrm>
            <a:effectLst>
              <a:outerShdw blurRad="76200" dist="50800" algn="l" rotWithShape="0">
                <a:prstClr val="black">
                  <a:alpha val="15000"/>
                </a:prstClr>
              </a:outerShdw>
            </a:effectLst>
          </p:grpSpPr>
          <p:sp>
            <p:nvSpPr>
              <p:cNvPr id="56" name="Freeform 11">
                <a:extLst>
                  <a:ext uri="{FF2B5EF4-FFF2-40B4-BE49-F238E27FC236}">
                    <a16:creationId xmlns:a16="http://schemas.microsoft.com/office/drawing/2014/main" id="{DD9054A9-35ED-49A8-9534-9E650414B473}"/>
                  </a:ext>
                </a:extLst>
              </p:cNvPr>
              <p:cNvSpPr>
                <a:spLocks/>
              </p:cNvSpPr>
              <p:nvPr/>
            </p:nvSpPr>
            <p:spPr bwMode="auto">
              <a:xfrm>
                <a:off x="1993624" y="2277335"/>
                <a:ext cx="903615" cy="503757"/>
              </a:xfrm>
              <a:custGeom>
                <a:avLst/>
                <a:gdLst>
                  <a:gd name="T0" fmla="*/ 0 w 574"/>
                  <a:gd name="T1" fmla="*/ 159 h 320"/>
                  <a:gd name="T2" fmla="*/ 287 w 574"/>
                  <a:gd name="T3" fmla="*/ 320 h 320"/>
                  <a:gd name="T4" fmla="*/ 574 w 574"/>
                  <a:gd name="T5" fmla="*/ 159 h 320"/>
                  <a:gd name="T6" fmla="*/ 287 w 574"/>
                  <a:gd name="T7" fmla="*/ 0 h 320"/>
                  <a:gd name="T8" fmla="*/ 0 w 574"/>
                  <a:gd name="T9" fmla="*/ 159 h 320"/>
                </a:gdLst>
                <a:ahLst/>
                <a:cxnLst>
                  <a:cxn ang="0">
                    <a:pos x="T0" y="T1"/>
                  </a:cxn>
                  <a:cxn ang="0">
                    <a:pos x="T2" y="T3"/>
                  </a:cxn>
                  <a:cxn ang="0">
                    <a:pos x="T4" y="T5"/>
                  </a:cxn>
                  <a:cxn ang="0">
                    <a:pos x="T6" y="T7"/>
                  </a:cxn>
                  <a:cxn ang="0">
                    <a:pos x="T8" y="T9"/>
                  </a:cxn>
                </a:cxnLst>
                <a:rect l="0" t="0" r="r" b="b"/>
                <a:pathLst>
                  <a:path w="574" h="320">
                    <a:moveTo>
                      <a:pt x="0" y="159"/>
                    </a:moveTo>
                    <a:lnTo>
                      <a:pt x="287" y="320"/>
                    </a:lnTo>
                    <a:lnTo>
                      <a:pt x="574" y="159"/>
                    </a:lnTo>
                    <a:lnTo>
                      <a:pt x="287" y="0"/>
                    </a:lnTo>
                    <a:lnTo>
                      <a:pt x="0" y="159"/>
                    </a:lnTo>
                    <a:close/>
                  </a:path>
                </a:pathLst>
              </a:custGeom>
              <a:solidFill>
                <a:schemeClr val="bg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D"/>
              </a:p>
            </p:txBody>
          </p:sp>
          <p:sp>
            <p:nvSpPr>
              <p:cNvPr id="57" name="Freeform 12">
                <a:extLst>
                  <a:ext uri="{FF2B5EF4-FFF2-40B4-BE49-F238E27FC236}">
                    <a16:creationId xmlns:a16="http://schemas.microsoft.com/office/drawing/2014/main" id="{4533E8B4-AFDA-45D8-B8BC-2799B4B9574E}"/>
                  </a:ext>
                </a:extLst>
              </p:cNvPr>
              <p:cNvSpPr>
                <a:spLocks/>
              </p:cNvSpPr>
              <p:nvPr/>
            </p:nvSpPr>
            <p:spPr bwMode="auto">
              <a:xfrm>
                <a:off x="1719706" y="2527639"/>
                <a:ext cx="1448303" cy="947693"/>
              </a:xfrm>
              <a:custGeom>
                <a:avLst/>
                <a:gdLst>
                  <a:gd name="T0" fmla="*/ 461 w 920"/>
                  <a:gd name="T1" fmla="*/ 602 h 602"/>
                  <a:gd name="T2" fmla="*/ 920 w 920"/>
                  <a:gd name="T3" fmla="*/ 346 h 602"/>
                  <a:gd name="T4" fmla="*/ 748 w 920"/>
                  <a:gd name="T5" fmla="*/ 0 h 602"/>
                  <a:gd name="T6" fmla="*/ 461 w 920"/>
                  <a:gd name="T7" fmla="*/ 161 h 602"/>
                  <a:gd name="T8" fmla="*/ 174 w 920"/>
                  <a:gd name="T9" fmla="*/ 0 h 602"/>
                  <a:gd name="T10" fmla="*/ 0 w 920"/>
                  <a:gd name="T11" fmla="*/ 346 h 602"/>
                  <a:gd name="T12" fmla="*/ 461 w 920"/>
                  <a:gd name="T13" fmla="*/ 602 h 602"/>
                </a:gdLst>
                <a:ahLst/>
                <a:cxnLst>
                  <a:cxn ang="0">
                    <a:pos x="T0" y="T1"/>
                  </a:cxn>
                  <a:cxn ang="0">
                    <a:pos x="T2" y="T3"/>
                  </a:cxn>
                  <a:cxn ang="0">
                    <a:pos x="T4" y="T5"/>
                  </a:cxn>
                  <a:cxn ang="0">
                    <a:pos x="T6" y="T7"/>
                  </a:cxn>
                  <a:cxn ang="0">
                    <a:pos x="T8" y="T9"/>
                  </a:cxn>
                  <a:cxn ang="0">
                    <a:pos x="T10" y="T11"/>
                  </a:cxn>
                  <a:cxn ang="0">
                    <a:pos x="T12" y="T13"/>
                  </a:cxn>
                </a:cxnLst>
                <a:rect l="0" t="0" r="r" b="b"/>
                <a:pathLst>
                  <a:path w="920" h="602">
                    <a:moveTo>
                      <a:pt x="461" y="602"/>
                    </a:moveTo>
                    <a:lnTo>
                      <a:pt x="920" y="346"/>
                    </a:lnTo>
                    <a:lnTo>
                      <a:pt x="748" y="0"/>
                    </a:lnTo>
                    <a:lnTo>
                      <a:pt x="461" y="161"/>
                    </a:lnTo>
                    <a:lnTo>
                      <a:pt x="174" y="0"/>
                    </a:lnTo>
                    <a:lnTo>
                      <a:pt x="0" y="346"/>
                    </a:lnTo>
                    <a:lnTo>
                      <a:pt x="461" y="602"/>
                    </a:lnTo>
                    <a:close/>
                  </a:path>
                </a:pathLst>
              </a:custGeom>
              <a:solidFill>
                <a:schemeClr val="bg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D"/>
              </a:p>
            </p:txBody>
          </p:sp>
        </p:grpSp>
        <p:sp>
          <p:nvSpPr>
            <p:cNvPr id="12" name="Freeform 13">
              <a:extLst>
                <a:ext uri="{FF2B5EF4-FFF2-40B4-BE49-F238E27FC236}">
                  <a16:creationId xmlns:a16="http://schemas.microsoft.com/office/drawing/2014/main" id="{58EA8470-2774-4D44-82D8-D2950212DA54}"/>
                </a:ext>
              </a:extLst>
            </p:cNvPr>
            <p:cNvSpPr>
              <a:spLocks/>
            </p:cNvSpPr>
            <p:nvPr/>
          </p:nvSpPr>
          <p:spPr bwMode="auto">
            <a:xfrm>
              <a:off x="2239491" y="1474674"/>
              <a:ext cx="827428" cy="987128"/>
            </a:xfrm>
            <a:custGeom>
              <a:avLst/>
              <a:gdLst>
                <a:gd name="T0" fmla="*/ 232 w 464"/>
                <a:gd name="T1" fmla="*/ 593 h 593"/>
                <a:gd name="T2" fmla="*/ 464 w 464"/>
                <a:gd name="T3" fmla="*/ 463 h 593"/>
                <a:gd name="T4" fmla="*/ 232 w 464"/>
                <a:gd name="T5" fmla="*/ 0 h 593"/>
                <a:gd name="T6" fmla="*/ 0 w 464"/>
                <a:gd name="T7" fmla="*/ 463 h 593"/>
                <a:gd name="T8" fmla="*/ 232 w 464"/>
                <a:gd name="T9" fmla="*/ 593 h 593"/>
              </a:gdLst>
              <a:ahLst/>
              <a:cxnLst>
                <a:cxn ang="0">
                  <a:pos x="T0" y="T1"/>
                </a:cxn>
                <a:cxn ang="0">
                  <a:pos x="T2" y="T3"/>
                </a:cxn>
                <a:cxn ang="0">
                  <a:pos x="T4" y="T5"/>
                </a:cxn>
                <a:cxn ang="0">
                  <a:pos x="T6" y="T7"/>
                </a:cxn>
                <a:cxn ang="0">
                  <a:pos x="T8" y="T9"/>
                </a:cxn>
              </a:cxnLst>
              <a:rect l="0" t="0" r="r" b="b"/>
              <a:pathLst>
                <a:path w="464" h="593">
                  <a:moveTo>
                    <a:pt x="232" y="593"/>
                  </a:moveTo>
                  <a:lnTo>
                    <a:pt x="464" y="463"/>
                  </a:lnTo>
                  <a:lnTo>
                    <a:pt x="232" y="0"/>
                  </a:lnTo>
                  <a:lnTo>
                    <a:pt x="0" y="463"/>
                  </a:lnTo>
                  <a:lnTo>
                    <a:pt x="232" y="593"/>
                  </a:lnTo>
                  <a:close/>
                </a:path>
              </a:pathLst>
            </a:custGeom>
            <a:solidFill>
              <a:schemeClr val="tx2"/>
            </a:solidFill>
            <a:ln>
              <a:noFill/>
            </a:ln>
            <a:effectLst>
              <a:outerShdw blurRad="76200" dist="50800" algn="l" rotWithShape="0">
                <a:prstClr val="black">
                  <a:alpha val="15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ID"/>
            </a:p>
          </p:txBody>
        </p:sp>
        <p:grpSp>
          <p:nvGrpSpPr>
            <p:cNvPr id="13" name="Group 16">
              <a:extLst>
                <a:ext uri="{FF2B5EF4-FFF2-40B4-BE49-F238E27FC236}">
                  <a16:creationId xmlns:a16="http://schemas.microsoft.com/office/drawing/2014/main" id="{F609EA96-96DE-43DE-9954-B227D96328DE}"/>
                </a:ext>
              </a:extLst>
            </p:cNvPr>
            <p:cNvGrpSpPr>
              <a:grpSpLocks noChangeAspect="1"/>
            </p:cNvGrpSpPr>
            <p:nvPr/>
          </p:nvGrpSpPr>
          <p:grpSpPr bwMode="auto">
            <a:xfrm>
              <a:off x="2511195" y="1958099"/>
              <a:ext cx="282576" cy="257175"/>
              <a:chOff x="1368" y="1210"/>
              <a:chExt cx="178" cy="162"/>
            </a:xfrm>
          </p:grpSpPr>
          <p:sp>
            <p:nvSpPr>
              <p:cNvPr id="49" name="Oval 17">
                <a:extLst>
                  <a:ext uri="{FF2B5EF4-FFF2-40B4-BE49-F238E27FC236}">
                    <a16:creationId xmlns:a16="http://schemas.microsoft.com/office/drawing/2014/main" id="{CBC6C652-C1E2-4759-87F1-FD2F686D7A01}"/>
                  </a:ext>
                </a:extLst>
              </p:cNvPr>
              <p:cNvSpPr>
                <a:spLocks noChangeArrowheads="1"/>
              </p:cNvSpPr>
              <p:nvPr/>
            </p:nvSpPr>
            <p:spPr bwMode="auto">
              <a:xfrm>
                <a:off x="1438" y="1210"/>
                <a:ext cx="38" cy="38"/>
              </a:xfrm>
              <a:prstGeom prst="ellipse">
                <a:avLst/>
              </a:prstGeom>
              <a:noFill/>
              <a:ln w="12700" cap="flat">
                <a:solidFill>
                  <a:schemeClr val="tx1">
                    <a:lumMod val="50000"/>
                    <a:lumOff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50" name="Oval 18">
                <a:extLst>
                  <a:ext uri="{FF2B5EF4-FFF2-40B4-BE49-F238E27FC236}">
                    <a16:creationId xmlns:a16="http://schemas.microsoft.com/office/drawing/2014/main" id="{C85CD78E-9EF7-448C-B922-BFD27A8E05DD}"/>
                  </a:ext>
                </a:extLst>
              </p:cNvPr>
              <p:cNvSpPr>
                <a:spLocks noChangeArrowheads="1"/>
              </p:cNvSpPr>
              <p:nvPr/>
            </p:nvSpPr>
            <p:spPr bwMode="auto">
              <a:xfrm>
                <a:off x="1500" y="1225"/>
                <a:ext cx="23" cy="23"/>
              </a:xfrm>
              <a:prstGeom prst="ellipse">
                <a:avLst/>
              </a:prstGeom>
              <a:noFill/>
              <a:ln w="12700" cap="flat">
                <a:solidFill>
                  <a:schemeClr val="tx1">
                    <a:lumMod val="50000"/>
                    <a:lumOff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51" name="Oval 19">
                <a:extLst>
                  <a:ext uri="{FF2B5EF4-FFF2-40B4-BE49-F238E27FC236}">
                    <a16:creationId xmlns:a16="http://schemas.microsoft.com/office/drawing/2014/main" id="{F4D46922-2CA3-45EE-A5C9-89BA1DA69EC3}"/>
                  </a:ext>
                </a:extLst>
              </p:cNvPr>
              <p:cNvSpPr>
                <a:spLocks noChangeArrowheads="1"/>
              </p:cNvSpPr>
              <p:nvPr/>
            </p:nvSpPr>
            <p:spPr bwMode="auto">
              <a:xfrm>
                <a:off x="1391" y="1225"/>
                <a:ext cx="23" cy="23"/>
              </a:xfrm>
              <a:prstGeom prst="ellipse">
                <a:avLst/>
              </a:prstGeom>
              <a:noFill/>
              <a:ln w="12700" cap="flat">
                <a:solidFill>
                  <a:schemeClr val="tx1">
                    <a:lumMod val="50000"/>
                    <a:lumOff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52" name="Freeform 20">
                <a:extLst>
                  <a:ext uri="{FF2B5EF4-FFF2-40B4-BE49-F238E27FC236}">
                    <a16:creationId xmlns:a16="http://schemas.microsoft.com/office/drawing/2014/main" id="{8172008A-C3C5-4C0A-9D47-73603DEF8D94}"/>
                  </a:ext>
                </a:extLst>
              </p:cNvPr>
              <p:cNvSpPr>
                <a:spLocks/>
              </p:cNvSpPr>
              <p:nvPr/>
            </p:nvSpPr>
            <p:spPr bwMode="auto">
              <a:xfrm>
                <a:off x="1368" y="1343"/>
                <a:ext cx="178" cy="29"/>
              </a:xfrm>
              <a:custGeom>
                <a:avLst/>
                <a:gdLst>
                  <a:gd name="T0" fmla="*/ 66 w 92"/>
                  <a:gd name="T1" fmla="*/ 0 h 15"/>
                  <a:gd name="T2" fmla="*/ 92 w 92"/>
                  <a:gd name="T3" fmla="*/ 7 h 15"/>
                  <a:gd name="T4" fmla="*/ 46 w 92"/>
                  <a:gd name="T5" fmla="*/ 15 h 15"/>
                  <a:gd name="T6" fmla="*/ 0 w 92"/>
                  <a:gd name="T7" fmla="*/ 7 h 15"/>
                  <a:gd name="T8" fmla="*/ 26 w 92"/>
                  <a:gd name="T9" fmla="*/ 0 h 15"/>
                </a:gdLst>
                <a:ahLst/>
                <a:cxnLst>
                  <a:cxn ang="0">
                    <a:pos x="T0" y="T1"/>
                  </a:cxn>
                  <a:cxn ang="0">
                    <a:pos x="T2" y="T3"/>
                  </a:cxn>
                  <a:cxn ang="0">
                    <a:pos x="T4" y="T5"/>
                  </a:cxn>
                  <a:cxn ang="0">
                    <a:pos x="T6" y="T7"/>
                  </a:cxn>
                  <a:cxn ang="0">
                    <a:pos x="T8" y="T9"/>
                  </a:cxn>
                </a:cxnLst>
                <a:rect l="0" t="0" r="r" b="b"/>
                <a:pathLst>
                  <a:path w="92" h="15">
                    <a:moveTo>
                      <a:pt x="66" y="0"/>
                    </a:moveTo>
                    <a:cubicBezTo>
                      <a:pt x="81" y="1"/>
                      <a:pt x="92" y="4"/>
                      <a:pt x="92" y="7"/>
                    </a:cubicBezTo>
                    <a:cubicBezTo>
                      <a:pt x="92" y="11"/>
                      <a:pt x="71" y="15"/>
                      <a:pt x="46" y="15"/>
                    </a:cubicBezTo>
                    <a:cubicBezTo>
                      <a:pt x="21" y="15"/>
                      <a:pt x="0" y="11"/>
                      <a:pt x="0" y="7"/>
                    </a:cubicBezTo>
                    <a:cubicBezTo>
                      <a:pt x="0" y="4"/>
                      <a:pt x="11" y="1"/>
                      <a:pt x="26" y="0"/>
                    </a:cubicBezTo>
                  </a:path>
                </a:pathLst>
              </a:custGeom>
              <a:noFill/>
              <a:ln w="12700" cap="rnd">
                <a:solidFill>
                  <a:schemeClr val="tx1">
                    <a:lumMod val="50000"/>
                    <a:lumOff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53" name="Freeform 21">
                <a:extLst>
                  <a:ext uri="{FF2B5EF4-FFF2-40B4-BE49-F238E27FC236}">
                    <a16:creationId xmlns:a16="http://schemas.microsoft.com/office/drawing/2014/main" id="{09887275-2091-444D-A0B7-7883F64340E3}"/>
                  </a:ext>
                </a:extLst>
              </p:cNvPr>
              <p:cNvSpPr>
                <a:spLocks/>
              </p:cNvSpPr>
              <p:nvPr/>
            </p:nvSpPr>
            <p:spPr bwMode="auto">
              <a:xfrm>
                <a:off x="1438" y="1264"/>
                <a:ext cx="38" cy="70"/>
              </a:xfrm>
              <a:custGeom>
                <a:avLst/>
                <a:gdLst>
                  <a:gd name="T0" fmla="*/ 20 w 20"/>
                  <a:gd name="T1" fmla="*/ 36 h 36"/>
                  <a:gd name="T2" fmla="*/ 0 w 20"/>
                  <a:gd name="T3" fmla="*/ 36 h 36"/>
                  <a:gd name="T4" fmla="*/ 0 w 20"/>
                  <a:gd name="T5" fmla="*/ 10 h 36"/>
                  <a:gd name="T6" fmla="*/ 10 w 20"/>
                  <a:gd name="T7" fmla="*/ 0 h 36"/>
                  <a:gd name="T8" fmla="*/ 20 w 20"/>
                  <a:gd name="T9" fmla="*/ 10 h 36"/>
                  <a:gd name="T10" fmla="*/ 20 w 20"/>
                  <a:gd name="T11" fmla="*/ 36 h 36"/>
                </a:gdLst>
                <a:ahLst/>
                <a:cxnLst>
                  <a:cxn ang="0">
                    <a:pos x="T0" y="T1"/>
                  </a:cxn>
                  <a:cxn ang="0">
                    <a:pos x="T2" y="T3"/>
                  </a:cxn>
                  <a:cxn ang="0">
                    <a:pos x="T4" y="T5"/>
                  </a:cxn>
                  <a:cxn ang="0">
                    <a:pos x="T6" y="T7"/>
                  </a:cxn>
                  <a:cxn ang="0">
                    <a:pos x="T8" y="T9"/>
                  </a:cxn>
                  <a:cxn ang="0">
                    <a:pos x="T10" y="T11"/>
                  </a:cxn>
                </a:cxnLst>
                <a:rect l="0" t="0" r="r" b="b"/>
                <a:pathLst>
                  <a:path w="20" h="36">
                    <a:moveTo>
                      <a:pt x="20" y="36"/>
                    </a:moveTo>
                    <a:cubicBezTo>
                      <a:pt x="0" y="36"/>
                      <a:pt x="0" y="36"/>
                      <a:pt x="0" y="36"/>
                    </a:cubicBezTo>
                    <a:cubicBezTo>
                      <a:pt x="0" y="10"/>
                      <a:pt x="0" y="10"/>
                      <a:pt x="0" y="10"/>
                    </a:cubicBezTo>
                    <a:cubicBezTo>
                      <a:pt x="0" y="4"/>
                      <a:pt x="4" y="0"/>
                      <a:pt x="10" y="0"/>
                    </a:cubicBezTo>
                    <a:cubicBezTo>
                      <a:pt x="16" y="0"/>
                      <a:pt x="20" y="4"/>
                      <a:pt x="20" y="10"/>
                    </a:cubicBezTo>
                    <a:lnTo>
                      <a:pt x="20" y="36"/>
                    </a:lnTo>
                    <a:close/>
                  </a:path>
                </a:pathLst>
              </a:custGeom>
              <a:noFill/>
              <a:ln w="12700" cap="flat">
                <a:solidFill>
                  <a:schemeClr val="tx1">
                    <a:lumMod val="50000"/>
                    <a:lumOff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54" name="Freeform 22">
                <a:extLst>
                  <a:ext uri="{FF2B5EF4-FFF2-40B4-BE49-F238E27FC236}">
                    <a16:creationId xmlns:a16="http://schemas.microsoft.com/office/drawing/2014/main" id="{424AC107-C3BE-43D3-A8EE-1803B9E73BEC}"/>
                  </a:ext>
                </a:extLst>
              </p:cNvPr>
              <p:cNvSpPr>
                <a:spLocks/>
              </p:cNvSpPr>
              <p:nvPr/>
            </p:nvSpPr>
            <p:spPr bwMode="auto">
              <a:xfrm>
                <a:off x="1500" y="1264"/>
                <a:ext cx="23" cy="54"/>
              </a:xfrm>
              <a:custGeom>
                <a:avLst/>
                <a:gdLst>
                  <a:gd name="T0" fmla="*/ 12 w 12"/>
                  <a:gd name="T1" fmla="*/ 28 h 28"/>
                  <a:gd name="T2" fmla="*/ 0 w 12"/>
                  <a:gd name="T3" fmla="*/ 28 h 28"/>
                  <a:gd name="T4" fmla="*/ 0 w 12"/>
                  <a:gd name="T5" fmla="*/ 6 h 28"/>
                  <a:gd name="T6" fmla="*/ 6 w 12"/>
                  <a:gd name="T7" fmla="*/ 0 h 28"/>
                  <a:gd name="T8" fmla="*/ 12 w 12"/>
                  <a:gd name="T9" fmla="*/ 6 h 28"/>
                  <a:gd name="T10" fmla="*/ 12 w 12"/>
                  <a:gd name="T11" fmla="*/ 28 h 28"/>
                </a:gdLst>
                <a:ahLst/>
                <a:cxnLst>
                  <a:cxn ang="0">
                    <a:pos x="T0" y="T1"/>
                  </a:cxn>
                  <a:cxn ang="0">
                    <a:pos x="T2" y="T3"/>
                  </a:cxn>
                  <a:cxn ang="0">
                    <a:pos x="T4" y="T5"/>
                  </a:cxn>
                  <a:cxn ang="0">
                    <a:pos x="T6" y="T7"/>
                  </a:cxn>
                  <a:cxn ang="0">
                    <a:pos x="T8" y="T9"/>
                  </a:cxn>
                  <a:cxn ang="0">
                    <a:pos x="T10" y="T11"/>
                  </a:cxn>
                </a:cxnLst>
                <a:rect l="0" t="0" r="r" b="b"/>
                <a:pathLst>
                  <a:path w="12" h="28">
                    <a:moveTo>
                      <a:pt x="12" y="28"/>
                    </a:moveTo>
                    <a:cubicBezTo>
                      <a:pt x="0" y="28"/>
                      <a:pt x="0" y="28"/>
                      <a:pt x="0" y="28"/>
                    </a:cubicBezTo>
                    <a:cubicBezTo>
                      <a:pt x="0" y="6"/>
                      <a:pt x="0" y="6"/>
                      <a:pt x="0" y="6"/>
                    </a:cubicBezTo>
                    <a:cubicBezTo>
                      <a:pt x="0" y="3"/>
                      <a:pt x="3" y="0"/>
                      <a:pt x="6" y="0"/>
                    </a:cubicBezTo>
                    <a:cubicBezTo>
                      <a:pt x="9" y="0"/>
                      <a:pt x="12" y="3"/>
                      <a:pt x="12" y="6"/>
                    </a:cubicBezTo>
                    <a:lnTo>
                      <a:pt x="12" y="28"/>
                    </a:lnTo>
                    <a:close/>
                  </a:path>
                </a:pathLst>
              </a:custGeom>
              <a:noFill/>
              <a:ln w="12700" cap="flat">
                <a:solidFill>
                  <a:schemeClr val="tx1">
                    <a:lumMod val="50000"/>
                    <a:lumOff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55" name="Freeform 23">
                <a:extLst>
                  <a:ext uri="{FF2B5EF4-FFF2-40B4-BE49-F238E27FC236}">
                    <a16:creationId xmlns:a16="http://schemas.microsoft.com/office/drawing/2014/main" id="{AA59DECE-500E-4094-9BB8-3F10735B4EAB}"/>
                  </a:ext>
                </a:extLst>
              </p:cNvPr>
              <p:cNvSpPr>
                <a:spLocks/>
              </p:cNvSpPr>
              <p:nvPr/>
            </p:nvSpPr>
            <p:spPr bwMode="auto">
              <a:xfrm>
                <a:off x="1391" y="1264"/>
                <a:ext cx="23" cy="54"/>
              </a:xfrm>
              <a:custGeom>
                <a:avLst/>
                <a:gdLst>
                  <a:gd name="T0" fmla="*/ 12 w 12"/>
                  <a:gd name="T1" fmla="*/ 28 h 28"/>
                  <a:gd name="T2" fmla="*/ 0 w 12"/>
                  <a:gd name="T3" fmla="*/ 28 h 28"/>
                  <a:gd name="T4" fmla="*/ 0 w 12"/>
                  <a:gd name="T5" fmla="*/ 6 h 28"/>
                  <a:gd name="T6" fmla="*/ 6 w 12"/>
                  <a:gd name="T7" fmla="*/ 0 h 28"/>
                  <a:gd name="T8" fmla="*/ 12 w 12"/>
                  <a:gd name="T9" fmla="*/ 6 h 28"/>
                  <a:gd name="T10" fmla="*/ 12 w 12"/>
                  <a:gd name="T11" fmla="*/ 28 h 28"/>
                </a:gdLst>
                <a:ahLst/>
                <a:cxnLst>
                  <a:cxn ang="0">
                    <a:pos x="T0" y="T1"/>
                  </a:cxn>
                  <a:cxn ang="0">
                    <a:pos x="T2" y="T3"/>
                  </a:cxn>
                  <a:cxn ang="0">
                    <a:pos x="T4" y="T5"/>
                  </a:cxn>
                  <a:cxn ang="0">
                    <a:pos x="T6" y="T7"/>
                  </a:cxn>
                  <a:cxn ang="0">
                    <a:pos x="T8" y="T9"/>
                  </a:cxn>
                  <a:cxn ang="0">
                    <a:pos x="T10" y="T11"/>
                  </a:cxn>
                </a:cxnLst>
                <a:rect l="0" t="0" r="r" b="b"/>
                <a:pathLst>
                  <a:path w="12" h="28">
                    <a:moveTo>
                      <a:pt x="12" y="28"/>
                    </a:moveTo>
                    <a:cubicBezTo>
                      <a:pt x="0" y="28"/>
                      <a:pt x="0" y="28"/>
                      <a:pt x="0" y="28"/>
                    </a:cubicBezTo>
                    <a:cubicBezTo>
                      <a:pt x="0" y="6"/>
                      <a:pt x="0" y="6"/>
                      <a:pt x="0" y="6"/>
                    </a:cubicBezTo>
                    <a:cubicBezTo>
                      <a:pt x="0" y="3"/>
                      <a:pt x="3" y="0"/>
                      <a:pt x="6" y="0"/>
                    </a:cubicBezTo>
                    <a:cubicBezTo>
                      <a:pt x="9" y="0"/>
                      <a:pt x="12" y="3"/>
                      <a:pt x="12" y="6"/>
                    </a:cubicBezTo>
                    <a:lnTo>
                      <a:pt x="12" y="28"/>
                    </a:lnTo>
                    <a:close/>
                  </a:path>
                </a:pathLst>
              </a:custGeom>
              <a:noFill/>
              <a:ln w="12700" cap="flat">
                <a:solidFill>
                  <a:schemeClr val="tx1">
                    <a:lumMod val="50000"/>
                    <a:lumOff val="50000"/>
                  </a:schemeClr>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grpSp>
        <p:grpSp>
          <p:nvGrpSpPr>
            <p:cNvPr id="14" name="Group 26">
              <a:extLst>
                <a:ext uri="{FF2B5EF4-FFF2-40B4-BE49-F238E27FC236}">
                  <a16:creationId xmlns:a16="http://schemas.microsoft.com/office/drawing/2014/main" id="{A3C7846A-B419-486A-BB4C-D5988DCE0FFC}"/>
                </a:ext>
              </a:extLst>
            </p:cNvPr>
            <p:cNvGrpSpPr>
              <a:grpSpLocks noChangeAspect="1"/>
            </p:cNvGrpSpPr>
            <p:nvPr/>
          </p:nvGrpSpPr>
          <p:grpSpPr bwMode="auto">
            <a:xfrm>
              <a:off x="2511210" y="2889914"/>
              <a:ext cx="282578" cy="282576"/>
              <a:chOff x="1372" y="1800"/>
              <a:chExt cx="178" cy="178"/>
            </a:xfrm>
          </p:grpSpPr>
          <p:sp>
            <p:nvSpPr>
              <p:cNvPr id="44" name="Rectangle 27">
                <a:extLst>
                  <a:ext uri="{FF2B5EF4-FFF2-40B4-BE49-F238E27FC236}">
                    <a16:creationId xmlns:a16="http://schemas.microsoft.com/office/drawing/2014/main" id="{C8890A11-4693-4F32-AAFC-AD42515BAD32}"/>
                  </a:ext>
                </a:extLst>
              </p:cNvPr>
              <p:cNvSpPr>
                <a:spLocks noChangeArrowheads="1"/>
              </p:cNvSpPr>
              <p:nvPr/>
            </p:nvSpPr>
            <p:spPr bwMode="auto">
              <a:xfrm>
                <a:off x="1372" y="1924"/>
                <a:ext cx="31" cy="54"/>
              </a:xfrm>
              <a:prstGeom prst="rect">
                <a:avLst/>
              </a:pr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45" name="Freeform 28">
                <a:extLst>
                  <a:ext uri="{FF2B5EF4-FFF2-40B4-BE49-F238E27FC236}">
                    <a16:creationId xmlns:a16="http://schemas.microsoft.com/office/drawing/2014/main" id="{17CFED29-0B10-401A-8C94-F02F2F70C4BC}"/>
                  </a:ext>
                </a:extLst>
              </p:cNvPr>
              <p:cNvSpPr>
                <a:spLocks/>
              </p:cNvSpPr>
              <p:nvPr/>
            </p:nvSpPr>
            <p:spPr bwMode="auto">
              <a:xfrm>
                <a:off x="1403" y="1947"/>
                <a:ext cx="132" cy="23"/>
              </a:xfrm>
              <a:custGeom>
                <a:avLst/>
                <a:gdLst>
                  <a:gd name="T0" fmla="*/ 0 w 68"/>
                  <a:gd name="T1" fmla="*/ 12 h 12"/>
                  <a:gd name="T2" fmla="*/ 68 w 68"/>
                  <a:gd name="T3" fmla="*/ 12 h 12"/>
                  <a:gd name="T4" fmla="*/ 38 w 68"/>
                  <a:gd name="T5" fmla="*/ 0 h 12"/>
                  <a:gd name="T6" fmla="*/ 10 w 68"/>
                  <a:gd name="T7" fmla="*/ 0 h 12"/>
                </a:gdLst>
                <a:ahLst/>
                <a:cxnLst>
                  <a:cxn ang="0">
                    <a:pos x="T0" y="T1"/>
                  </a:cxn>
                  <a:cxn ang="0">
                    <a:pos x="T2" y="T3"/>
                  </a:cxn>
                  <a:cxn ang="0">
                    <a:pos x="T4" y="T5"/>
                  </a:cxn>
                  <a:cxn ang="0">
                    <a:pos x="T6" y="T7"/>
                  </a:cxn>
                </a:cxnLst>
                <a:rect l="0" t="0" r="r" b="b"/>
                <a:pathLst>
                  <a:path w="68" h="12">
                    <a:moveTo>
                      <a:pt x="0" y="12"/>
                    </a:moveTo>
                    <a:cubicBezTo>
                      <a:pt x="68" y="12"/>
                      <a:pt x="68" y="12"/>
                      <a:pt x="68" y="12"/>
                    </a:cubicBezTo>
                    <a:cubicBezTo>
                      <a:pt x="68" y="6"/>
                      <a:pt x="54" y="0"/>
                      <a:pt x="38" y="0"/>
                    </a:cubicBezTo>
                    <a:cubicBezTo>
                      <a:pt x="10" y="0"/>
                      <a:pt x="10" y="0"/>
                      <a:pt x="10" y="0"/>
                    </a:cubicBezTo>
                  </a:path>
                </a:pathLst>
              </a:cu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46" name="Freeform 29">
                <a:extLst>
                  <a:ext uri="{FF2B5EF4-FFF2-40B4-BE49-F238E27FC236}">
                    <a16:creationId xmlns:a16="http://schemas.microsoft.com/office/drawing/2014/main" id="{802BE0E8-5D4A-4318-A8E3-C17FEC5FD95A}"/>
                  </a:ext>
                </a:extLst>
              </p:cNvPr>
              <p:cNvSpPr>
                <a:spLocks/>
              </p:cNvSpPr>
              <p:nvPr/>
            </p:nvSpPr>
            <p:spPr bwMode="auto">
              <a:xfrm>
                <a:off x="1403" y="1932"/>
                <a:ext cx="58" cy="15"/>
              </a:xfrm>
              <a:custGeom>
                <a:avLst/>
                <a:gdLst>
                  <a:gd name="T0" fmla="*/ 0 w 30"/>
                  <a:gd name="T1" fmla="*/ 0 h 8"/>
                  <a:gd name="T2" fmla="*/ 14 w 30"/>
                  <a:gd name="T3" fmla="*/ 0 h 8"/>
                  <a:gd name="T4" fmla="*/ 30 w 30"/>
                  <a:gd name="T5" fmla="*/ 8 h 8"/>
                </a:gdLst>
                <a:ahLst/>
                <a:cxnLst>
                  <a:cxn ang="0">
                    <a:pos x="T0" y="T1"/>
                  </a:cxn>
                  <a:cxn ang="0">
                    <a:pos x="T2" y="T3"/>
                  </a:cxn>
                  <a:cxn ang="0">
                    <a:pos x="T4" y="T5"/>
                  </a:cxn>
                </a:cxnLst>
                <a:rect l="0" t="0" r="r" b="b"/>
                <a:pathLst>
                  <a:path w="30" h="8">
                    <a:moveTo>
                      <a:pt x="0" y="0"/>
                    </a:moveTo>
                    <a:cubicBezTo>
                      <a:pt x="14" y="0"/>
                      <a:pt x="14" y="0"/>
                      <a:pt x="14" y="0"/>
                    </a:cubicBezTo>
                    <a:cubicBezTo>
                      <a:pt x="23" y="0"/>
                      <a:pt x="28" y="6"/>
                      <a:pt x="30" y="8"/>
                    </a:cubicBezTo>
                  </a:path>
                </a:pathLst>
              </a:cu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47" name="Oval 30">
                <a:extLst>
                  <a:ext uri="{FF2B5EF4-FFF2-40B4-BE49-F238E27FC236}">
                    <a16:creationId xmlns:a16="http://schemas.microsoft.com/office/drawing/2014/main" id="{7C9B103D-7845-444B-95B9-3539030E3302}"/>
                  </a:ext>
                </a:extLst>
              </p:cNvPr>
              <p:cNvSpPr>
                <a:spLocks noChangeArrowheads="1"/>
              </p:cNvSpPr>
              <p:nvPr/>
            </p:nvSpPr>
            <p:spPr bwMode="auto">
              <a:xfrm>
                <a:off x="1465" y="1839"/>
                <a:ext cx="46" cy="46"/>
              </a:xfrm>
              <a:prstGeom prst="ellipse">
                <a:avLst/>
              </a:pr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48" name="Freeform 31">
                <a:extLst>
                  <a:ext uri="{FF2B5EF4-FFF2-40B4-BE49-F238E27FC236}">
                    <a16:creationId xmlns:a16="http://schemas.microsoft.com/office/drawing/2014/main" id="{0B3ED3A8-A7A2-47F3-8656-24874DDCE5D8}"/>
                  </a:ext>
                </a:extLst>
              </p:cNvPr>
              <p:cNvSpPr>
                <a:spLocks/>
              </p:cNvSpPr>
              <p:nvPr/>
            </p:nvSpPr>
            <p:spPr bwMode="auto">
              <a:xfrm>
                <a:off x="1426" y="1800"/>
                <a:ext cx="124" cy="124"/>
              </a:xfrm>
              <a:custGeom>
                <a:avLst/>
                <a:gdLst>
                  <a:gd name="T0" fmla="*/ 57 w 64"/>
                  <a:gd name="T1" fmla="*/ 27 h 64"/>
                  <a:gd name="T2" fmla="*/ 64 w 64"/>
                  <a:gd name="T3" fmla="*/ 23 h 64"/>
                  <a:gd name="T4" fmla="*/ 56 w 64"/>
                  <a:gd name="T5" fmla="*/ 9 h 64"/>
                  <a:gd name="T6" fmla="*/ 49 w 64"/>
                  <a:gd name="T7" fmla="*/ 13 h 64"/>
                  <a:gd name="T8" fmla="*/ 40 w 64"/>
                  <a:gd name="T9" fmla="*/ 7 h 64"/>
                  <a:gd name="T10" fmla="*/ 40 w 64"/>
                  <a:gd name="T11" fmla="*/ 0 h 64"/>
                  <a:gd name="T12" fmla="*/ 24 w 64"/>
                  <a:gd name="T13" fmla="*/ 0 h 64"/>
                  <a:gd name="T14" fmla="*/ 24 w 64"/>
                  <a:gd name="T15" fmla="*/ 7 h 64"/>
                  <a:gd name="T16" fmla="*/ 15 w 64"/>
                  <a:gd name="T17" fmla="*/ 13 h 64"/>
                  <a:gd name="T18" fmla="*/ 8 w 64"/>
                  <a:gd name="T19" fmla="*/ 9 h 64"/>
                  <a:gd name="T20" fmla="*/ 0 w 64"/>
                  <a:gd name="T21" fmla="*/ 23 h 64"/>
                  <a:gd name="T22" fmla="*/ 7 w 64"/>
                  <a:gd name="T23" fmla="*/ 27 h 64"/>
                  <a:gd name="T24" fmla="*/ 7 w 64"/>
                  <a:gd name="T25" fmla="*/ 37 h 64"/>
                  <a:gd name="T26" fmla="*/ 0 w 64"/>
                  <a:gd name="T27" fmla="*/ 41 h 64"/>
                  <a:gd name="T28" fmla="*/ 8 w 64"/>
                  <a:gd name="T29" fmla="*/ 55 h 64"/>
                  <a:gd name="T30" fmla="*/ 15 w 64"/>
                  <a:gd name="T31" fmla="*/ 51 h 64"/>
                  <a:gd name="T32" fmla="*/ 24 w 64"/>
                  <a:gd name="T33" fmla="*/ 57 h 64"/>
                  <a:gd name="T34" fmla="*/ 24 w 64"/>
                  <a:gd name="T35" fmla="*/ 64 h 64"/>
                  <a:gd name="T36" fmla="*/ 40 w 64"/>
                  <a:gd name="T37" fmla="*/ 64 h 64"/>
                  <a:gd name="T38" fmla="*/ 40 w 64"/>
                  <a:gd name="T39" fmla="*/ 57 h 64"/>
                  <a:gd name="T40" fmla="*/ 49 w 64"/>
                  <a:gd name="T41" fmla="*/ 51 h 64"/>
                  <a:gd name="T42" fmla="*/ 56 w 64"/>
                  <a:gd name="T43" fmla="*/ 55 h 64"/>
                  <a:gd name="T44" fmla="*/ 64 w 64"/>
                  <a:gd name="T45" fmla="*/ 41 h 64"/>
                  <a:gd name="T46" fmla="*/ 57 w 64"/>
                  <a:gd name="T47" fmla="*/ 37 h 64"/>
                  <a:gd name="T48" fmla="*/ 57 w 64"/>
                  <a:gd name="T49" fmla="*/ 2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4" h="64">
                    <a:moveTo>
                      <a:pt x="57" y="27"/>
                    </a:moveTo>
                    <a:cubicBezTo>
                      <a:pt x="64" y="23"/>
                      <a:pt x="64" y="23"/>
                      <a:pt x="64" y="23"/>
                    </a:cubicBezTo>
                    <a:cubicBezTo>
                      <a:pt x="56" y="9"/>
                      <a:pt x="56" y="9"/>
                      <a:pt x="56" y="9"/>
                    </a:cubicBezTo>
                    <a:cubicBezTo>
                      <a:pt x="49" y="13"/>
                      <a:pt x="49" y="13"/>
                      <a:pt x="49" y="13"/>
                    </a:cubicBezTo>
                    <a:cubicBezTo>
                      <a:pt x="47" y="10"/>
                      <a:pt x="44" y="8"/>
                      <a:pt x="40" y="7"/>
                    </a:cubicBezTo>
                    <a:cubicBezTo>
                      <a:pt x="40" y="0"/>
                      <a:pt x="40" y="0"/>
                      <a:pt x="40" y="0"/>
                    </a:cubicBezTo>
                    <a:cubicBezTo>
                      <a:pt x="24" y="0"/>
                      <a:pt x="24" y="0"/>
                      <a:pt x="24" y="0"/>
                    </a:cubicBezTo>
                    <a:cubicBezTo>
                      <a:pt x="24" y="7"/>
                      <a:pt x="24" y="7"/>
                      <a:pt x="24" y="7"/>
                    </a:cubicBezTo>
                    <a:cubicBezTo>
                      <a:pt x="20" y="8"/>
                      <a:pt x="17" y="10"/>
                      <a:pt x="15" y="13"/>
                    </a:cubicBezTo>
                    <a:cubicBezTo>
                      <a:pt x="8" y="9"/>
                      <a:pt x="8" y="9"/>
                      <a:pt x="8" y="9"/>
                    </a:cubicBezTo>
                    <a:cubicBezTo>
                      <a:pt x="0" y="23"/>
                      <a:pt x="0" y="23"/>
                      <a:pt x="0" y="23"/>
                    </a:cubicBezTo>
                    <a:cubicBezTo>
                      <a:pt x="7" y="27"/>
                      <a:pt x="7" y="27"/>
                      <a:pt x="7" y="27"/>
                    </a:cubicBezTo>
                    <a:cubicBezTo>
                      <a:pt x="6" y="30"/>
                      <a:pt x="6" y="34"/>
                      <a:pt x="7" y="37"/>
                    </a:cubicBezTo>
                    <a:cubicBezTo>
                      <a:pt x="0" y="41"/>
                      <a:pt x="0" y="41"/>
                      <a:pt x="0" y="41"/>
                    </a:cubicBezTo>
                    <a:cubicBezTo>
                      <a:pt x="8" y="55"/>
                      <a:pt x="8" y="55"/>
                      <a:pt x="8" y="55"/>
                    </a:cubicBezTo>
                    <a:cubicBezTo>
                      <a:pt x="15" y="51"/>
                      <a:pt x="15" y="51"/>
                      <a:pt x="15" y="51"/>
                    </a:cubicBezTo>
                    <a:cubicBezTo>
                      <a:pt x="17" y="54"/>
                      <a:pt x="20" y="56"/>
                      <a:pt x="24" y="57"/>
                    </a:cubicBezTo>
                    <a:cubicBezTo>
                      <a:pt x="24" y="64"/>
                      <a:pt x="24" y="64"/>
                      <a:pt x="24" y="64"/>
                    </a:cubicBezTo>
                    <a:cubicBezTo>
                      <a:pt x="40" y="64"/>
                      <a:pt x="40" y="64"/>
                      <a:pt x="40" y="64"/>
                    </a:cubicBezTo>
                    <a:cubicBezTo>
                      <a:pt x="40" y="57"/>
                      <a:pt x="40" y="57"/>
                      <a:pt x="40" y="57"/>
                    </a:cubicBezTo>
                    <a:cubicBezTo>
                      <a:pt x="44" y="56"/>
                      <a:pt x="47" y="54"/>
                      <a:pt x="49" y="51"/>
                    </a:cubicBezTo>
                    <a:cubicBezTo>
                      <a:pt x="56" y="55"/>
                      <a:pt x="56" y="55"/>
                      <a:pt x="56" y="55"/>
                    </a:cubicBezTo>
                    <a:cubicBezTo>
                      <a:pt x="64" y="41"/>
                      <a:pt x="64" y="41"/>
                      <a:pt x="64" y="41"/>
                    </a:cubicBezTo>
                    <a:cubicBezTo>
                      <a:pt x="57" y="37"/>
                      <a:pt x="57" y="37"/>
                      <a:pt x="57" y="37"/>
                    </a:cubicBezTo>
                    <a:cubicBezTo>
                      <a:pt x="58" y="34"/>
                      <a:pt x="58" y="30"/>
                      <a:pt x="57" y="27"/>
                    </a:cubicBezTo>
                    <a:close/>
                  </a:path>
                </a:pathLst>
              </a:cu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grpSp>
        <p:grpSp>
          <p:nvGrpSpPr>
            <p:cNvPr id="15" name="Group 34">
              <a:extLst>
                <a:ext uri="{FF2B5EF4-FFF2-40B4-BE49-F238E27FC236}">
                  <a16:creationId xmlns:a16="http://schemas.microsoft.com/office/drawing/2014/main" id="{AACABE85-BA15-4892-8E52-BF6524A87D53}"/>
                </a:ext>
              </a:extLst>
            </p:cNvPr>
            <p:cNvGrpSpPr>
              <a:grpSpLocks noChangeAspect="1"/>
            </p:cNvGrpSpPr>
            <p:nvPr/>
          </p:nvGrpSpPr>
          <p:grpSpPr bwMode="auto">
            <a:xfrm>
              <a:off x="2485852" y="3761514"/>
              <a:ext cx="333199" cy="333202"/>
              <a:chOff x="1971" y="2235"/>
              <a:chExt cx="178" cy="178"/>
            </a:xfrm>
          </p:grpSpPr>
          <p:sp>
            <p:nvSpPr>
              <p:cNvPr id="37" name="Rectangle 35">
                <a:extLst>
                  <a:ext uri="{FF2B5EF4-FFF2-40B4-BE49-F238E27FC236}">
                    <a16:creationId xmlns:a16="http://schemas.microsoft.com/office/drawing/2014/main" id="{7BCB15BB-A635-4B91-A4DF-EBD6602460A1}"/>
                  </a:ext>
                </a:extLst>
              </p:cNvPr>
              <p:cNvSpPr>
                <a:spLocks noChangeArrowheads="1"/>
              </p:cNvSpPr>
              <p:nvPr/>
            </p:nvSpPr>
            <p:spPr bwMode="auto">
              <a:xfrm>
                <a:off x="1971" y="2335"/>
                <a:ext cx="31" cy="62"/>
              </a:xfrm>
              <a:prstGeom prst="rect">
                <a:avLst/>
              </a:pr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38" name="Freeform 36">
                <a:extLst>
                  <a:ext uri="{FF2B5EF4-FFF2-40B4-BE49-F238E27FC236}">
                    <a16:creationId xmlns:a16="http://schemas.microsoft.com/office/drawing/2014/main" id="{78EF2CDB-2CBB-46E4-9C54-ED4EDD62F098}"/>
                  </a:ext>
                </a:extLst>
              </p:cNvPr>
              <p:cNvSpPr>
                <a:spLocks/>
              </p:cNvSpPr>
              <p:nvPr/>
            </p:nvSpPr>
            <p:spPr bwMode="auto">
              <a:xfrm>
                <a:off x="2002" y="2357"/>
                <a:ext cx="147" cy="56"/>
              </a:xfrm>
              <a:custGeom>
                <a:avLst/>
                <a:gdLst>
                  <a:gd name="T0" fmla="*/ 0 w 76"/>
                  <a:gd name="T1" fmla="*/ 15 h 29"/>
                  <a:gd name="T2" fmla="*/ 76 w 76"/>
                  <a:gd name="T3" fmla="*/ 5 h 29"/>
                  <a:gd name="T4" fmla="*/ 64 w 76"/>
                  <a:gd name="T5" fmla="*/ 1 h 29"/>
                  <a:gd name="T6" fmla="*/ 46 w 76"/>
                  <a:gd name="T7" fmla="*/ 7 h 29"/>
                </a:gdLst>
                <a:ahLst/>
                <a:cxnLst>
                  <a:cxn ang="0">
                    <a:pos x="T0" y="T1"/>
                  </a:cxn>
                  <a:cxn ang="0">
                    <a:pos x="T2" y="T3"/>
                  </a:cxn>
                  <a:cxn ang="0">
                    <a:pos x="T4" y="T5"/>
                  </a:cxn>
                  <a:cxn ang="0">
                    <a:pos x="T6" y="T7"/>
                  </a:cxn>
                </a:cxnLst>
                <a:rect l="0" t="0" r="r" b="b"/>
                <a:pathLst>
                  <a:path w="76" h="29">
                    <a:moveTo>
                      <a:pt x="0" y="15"/>
                    </a:moveTo>
                    <a:cubicBezTo>
                      <a:pt x="42" y="29"/>
                      <a:pt x="28" y="29"/>
                      <a:pt x="76" y="5"/>
                    </a:cubicBezTo>
                    <a:cubicBezTo>
                      <a:pt x="72" y="1"/>
                      <a:pt x="68" y="0"/>
                      <a:pt x="64" y="1"/>
                    </a:cubicBezTo>
                    <a:cubicBezTo>
                      <a:pt x="46" y="7"/>
                      <a:pt x="46" y="7"/>
                      <a:pt x="46" y="7"/>
                    </a:cubicBezTo>
                  </a:path>
                </a:pathLst>
              </a:cu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39" name="Freeform 37">
                <a:extLst>
                  <a:ext uri="{FF2B5EF4-FFF2-40B4-BE49-F238E27FC236}">
                    <a16:creationId xmlns:a16="http://schemas.microsoft.com/office/drawing/2014/main" id="{BB735E9D-1107-4B85-95D1-1057ECAF278C}"/>
                  </a:ext>
                </a:extLst>
              </p:cNvPr>
              <p:cNvSpPr>
                <a:spLocks/>
              </p:cNvSpPr>
              <p:nvPr/>
            </p:nvSpPr>
            <p:spPr bwMode="auto">
              <a:xfrm>
                <a:off x="2002" y="2343"/>
                <a:ext cx="93" cy="31"/>
              </a:xfrm>
              <a:custGeom>
                <a:avLst/>
                <a:gdLst>
                  <a:gd name="T0" fmla="*/ 0 w 48"/>
                  <a:gd name="T1" fmla="*/ 0 h 16"/>
                  <a:gd name="T2" fmla="*/ 12 w 48"/>
                  <a:gd name="T3" fmla="*/ 0 h 16"/>
                  <a:gd name="T4" fmla="*/ 30 w 48"/>
                  <a:gd name="T5" fmla="*/ 8 h 16"/>
                  <a:gd name="T6" fmla="*/ 42 w 48"/>
                  <a:gd name="T7" fmla="*/ 8 h 16"/>
                  <a:gd name="T8" fmla="*/ 42 w 48"/>
                  <a:gd name="T9" fmla="*/ 16 h 16"/>
                  <a:gd name="T10" fmla="*/ 20 w 48"/>
                  <a:gd name="T11" fmla="*/ 16 h 16"/>
                </a:gdLst>
                <a:ahLst/>
                <a:cxnLst>
                  <a:cxn ang="0">
                    <a:pos x="T0" y="T1"/>
                  </a:cxn>
                  <a:cxn ang="0">
                    <a:pos x="T2" y="T3"/>
                  </a:cxn>
                  <a:cxn ang="0">
                    <a:pos x="T4" y="T5"/>
                  </a:cxn>
                  <a:cxn ang="0">
                    <a:pos x="T6" y="T7"/>
                  </a:cxn>
                  <a:cxn ang="0">
                    <a:pos x="T8" y="T9"/>
                  </a:cxn>
                  <a:cxn ang="0">
                    <a:pos x="T10" y="T11"/>
                  </a:cxn>
                </a:cxnLst>
                <a:rect l="0" t="0" r="r" b="b"/>
                <a:pathLst>
                  <a:path w="48" h="16">
                    <a:moveTo>
                      <a:pt x="0" y="0"/>
                    </a:moveTo>
                    <a:cubicBezTo>
                      <a:pt x="12" y="0"/>
                      <a:pt x="12" y="0"/>
                      <a:pt x="12" y="0"/>
                    </a:cubicBezTo>
                    <a:cubicBezTo>
                      <a:pt x="21" y="0"/>
                      <a:pt x="28" y="6"/>
                      <a:pt x="30" y="8"/>
                    </a:cubicBezTo>
                    <a:cubicBezTo>
                      <a:pt x="30" y="8"/>
                      <a:pt x="36" y="8"/>
                      <a:pt x="42" y="8"/>
                    </a:cubicBezTo>
                    <a:cubicBezTo>
                      <a:pt x="48" y="8"/>
                      <a:pt x="48" y="16"/>
                      <a:pt x="42" y="16"/>
                    </a:cubicBezTo>
                    <a:cubicBezTo>
                      <a:pt x="20" y="16"/>
                      <a:pt x="20" y="16"/>
                      <a:pt x="20" y="16"/>
                    </a:cubicBezTo>
                  </a:path>
                </a:pathLst>
              </a:cu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40" name="Oval 38">
                <a:extLst>
                  <a:ext uri="{FF2B5EF4-FFF2-40B4-BE49-F238E27FC236}">
                    <a16:creationId xmlns:a16="http://schemas.microsoft.com/office/drawing/2014/main" id="{85276049-9174-4FD1-BEE3-0C6A2EE20396}"/>
                  </a:ext>
                </a:extLst>
              </p:cNvPr>
              <p:cNvSpPr>
                <a:spLocks noChangeArrowheads="1"/>
              </p:cNvSpPr>
              <p:nvPr/>
            </p:nvSpPr>
            <p:spPr bwMode="auto">
              <a:xfrm>
                <a:off x="2079" y="2235"/>
                <a:ext cx="47" cy="46"/>
              </a:xfrm>
              <a:prstGeom prst="ellipse">
                <a:avLst/>
              </a:pr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41" name="Oval 39">
                <a:extLst>
                  <a:ext uri="{FF2B5EF4-FFF2-40B4-BE49-F238E27FC236}">
                    <a16:creationId xmlns:a16="http://schemas.microsoft.com/office/drawing/2014/main" id="{BF943544-E018-4E07-ACC6-AF9F4A62AE84}"/>
                  </a:ext>
                </a:extLst>
              </p:cNvPr>
              <p:cNvSpPr>
                <a:spLocks noChangeArrowheads="1"/>
              </p:cNvSpPr>
              <p:nvPr/>
            </p:nvSpPr>
            <p:spPr bwMode="auto">
              <a:xfrm>
                <a:off x="2041" y="2289"/>
                <a:ext cx="46" cy="46"/>
              </a:xfrm>
              <a:prstGeom prst="ellipse">
                <a:avLst/>
              </a:pr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42" name="Line 40">
                <a:extLst>
                  <a:ext uri="{FF2B5EF4-FFF2-40B4-BE49-F238E27FC236}">
                    <a16:creationId xmlns:a16="http://schemas.microsoft.com/office/drawing/2014/main" id="{85FF4049-F3D7-4953-BB97-3EEAAE09B7D7}"/>
                  </a:ext>
                </a:extLst>
              </p:cNvPr>
              <p:cNvSpPr>
                <a:spLocks noChangeShapeType="1"/>
              </p:cNvSpPr>
              <p:nvPr/>
            </p:nvSpPr>
            <p:spPr bwMode="auto">
              <a:xfrm>
                <a:off x="2064" y="2305"/>
                <a:ext cx="0" cy="15"/>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ID"/>
              </a:p>
            </p:txBody>
          </p:sp>
          <p:sp>
            <p:nvSpPr>
              <p:cNvPr id="43" name="Line 41">
                <a:extLst>
                  <a:ext uri="{FF2B5EF4-FFF2-40B4-BE49-F238E27FC236}">
                    <a16:creationId xmlns:a16="http://schemas.microsoft.com/office/drawing/2014/main" id="{8D861ECD-18CF-4DAE-BDB8-76427E3A85F2}"/>
                  </a:ext>
                </a:extLst>
              </p:cNvPr>
              <p:cNvSpPr>
                <a:spLocks noChangeShapeType="1"/>
              </p:cNvSpPr>
              <p:nvPr/>
            </p:nvSpPr>
            <p:spPr bwMode="auto">
              <a:xfrm>
                <a:off x="2103" y="2250"/>
                <a:ext cx="0" cy="16"/>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ID"/>
              </a:p>
            </p:txBody>
          </p:sp>
        </p:grpSp>
        <p:grpSp>
          <p:nvGrpSpPr>
            <p:cNvPr id="16" name="Group 44">
              <a:extLst>
                <a:ext uri="{FF2B5EF4-FFF2-40B4-BE49-F238E27FC236}">
                  <a16:creationId xmlns:a16="http://schemas.microsoft.com/office/drawing/2014/main" id="{1B9AD4C0-1945-4197-8B09-232AD37D8264}"/>
                </a:ext>
              </a:extLst>
            </p:cNvPr>
            <p:cNvGrpSpPr>
              <a:grpSpLocks noChangeAspect="1"/>
            </p:cNvGrpSpPr>
            <p:nvPr/>
          </p:nvGrpSpPr>
          <p:grpSpPr bwMode="auto">
            <a:xfrm>
              <a:off x="2467853" y="4705948"/>
              <a:ext cx="369267" cy="338148"/>
              <a:chOff x="2109" y="2799"/>
              <a:chExt cx="178" cy="163"/>
            </a:xfrm>
          </p:grpSpPr>
          <p:sp>
            <p:nvSpPr>
              <p:cNvPr id="25" name="Oval 45">
                <a:extLst>
                  <a:ext uri="{FF2B5EF4-FFF2-40B4-BE49-F238E27FC236}">
                    <a16:creationId xmlns:a16="http://schemas.microsoft.com/office/drawing/2014/main" id="{0BC5753C-B38F-4AE1-88B4-5040994931DA}"/>
                  </a:ext>
                </a:extLst>
              </p:cNvPr>
              <p:cNvSpPr>
                <a:spLocks noChangeArrowheads="1"/>
              </p:cNvSpPr>
              <p:nvPr/>
            </p:nvSpPr>
            <p:spPr bwMode="auto">
              <a:xfrm>
                <a:off x="2109" y="2799"/>
                <a:ext cx="77" cy="78"/>
              </a:xfrm>
              <a:prstGeom prst="ellipse">
                <a:avLst/>
              </a:pr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26" name="Freeform 46">
                <a:extLst>
                  <a:ext uri="{FF2B5EF4-FFF2-40B4-BE49-F238E27FC236}">
                    <a16:creationId xmlns:a16="http://schemas.microsoft.com/office/drawing/2014/main" id="{EC88DAB9-3A2C-4197-BCB6-4F337849903B}"/>
                  </a:ext>
                </a:extLst>
              </p:cNvPr>
              <p:cNvSpPr>
                <a:spLocks/>
              </p:cNvSpPr>
              <p:nvPr/>
            </p:nvSpPr>
            <p:spPr bwMode="auto">
              <a:xfrm>
                <a:off x="2148" y="2818"/>
                <a:ext cx="15" cy="28"/>
              </a:xfrm>
              <a:custGeom>
                <a:avLst/>
                <a:gdLst>
                  <a:gd name="T0" fmla="*/ 15 w 15"/>
                  <a:gd name="T1" fmla="*/ 28 h 28"/>
                  <a:gd name="T2" fmla="*/ 0 w 15"/>
                  <a:gd name="T3" fmla="*/ 28 h 28"/>
                  <a:gd name="T4" fmla="*/ 0 w 15"/>
                  <a:gd name="T5" fmla="*/ 0 h 28"/>
                </a:gdLst>
                <a:ahLst/>
                <a:cxnLst>
                  <a:cxn ang="0">
                    <a:pos x="T0" y="T1"/>
                  </a:cxn>
                  <a:cxn ang="0">
                    <a:pos x="T2" y="T3"/>
                  </a:cxn>
                  <a:cxn ang="0">
                    <a:pos x="T4" y="T5"/>
                  </a:cxn>
                </a:cxnLst>
                <a:rect l="0" t="0" r="r" b="b"/>
                <a:pathLst>
                  <a:path w="15" h="28">
                    <a:moveTo>
                      <a:pt x="15" y="28"/>
                    </a:moveTo>
                    <a:lnTo>
                      <a:pt x="0" y="28"/>
                    </a:lnTo>
                    <a:lnTo>
                      <a:pt x="0" y="0"/>
                    </a:lnTo>
                  </a:path>
                </a:pathLst>
              </a:cu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27" name="Freeform 47">
                <a:extLst>
                  <a:ext uri="{FF2B5EF4-FFF2-40B4-BE49-F238E27FC236}">
                    <a16:creationId xmlns:a16="http://schemas.microsoft.com/office/drawing/2014/main" id="{87C3B714-751F-4667-9C0D-A532A3DC7D19}"/>
                  </a:ext>
                </a:extLst>
              </p:cNvPr>
              <p:cNvSpPr>
                <a:spLocks/>
              </p:cNvSpPr>
              <p:nvPr/>
            </p:nvSpPr>
            <p:spPr bwMode="auto">
              <a:xfrm>
                <a:off x="2233" y="2892"/>
                <a:ext cx="54" cy="55"/>
              </a:xfrm>
              <a:custGeom>
                <a:avLst/>
                <a:gdLst>
                  <a:gd name="T0" fmla="*/ 0 w 54"/>
                  <a:gd name="T1" fmla="*/ 0 h 55"/>
                  <a:gd name="T2" fmla="*/ 35 w 54"/>
                  <a:gd name="T3" fmla="*/ 0 h 55"/>
                  <a:gd name="T4" fmla="*/ 54 w 54"/>
                  <a:gd name="T5" fmla="*/ 31 h 55"/>
                  <a:gd name="T6" fmla="*/ 54 w 54"/>
                  <a:gd name="T7" fmla="*/ 55 h 55"/>
                  <a:gd name="T8" fmla="*/ 35 w 54"/>
                  <a:gd name="T9" fmla="*/ 55 h 55"/>
                </a:gdLst>
                <a:ahLst/>
                <a:cxnLst>
                  <a:cxn ang="0">
                    <a:pos x="T0" y="T1"/>
                  </a:cxn>
                  <a:cxn ang="0">
                    <a:pos x="T2" y="T3"/>
                  </a:cxn>
                  <a:cxn ang="0">
                    <a:pos x="T4" y="T5"/>
                  </a:cxn>
                  <a:cxn ang="0">
                    <a:pos x="T6" y="T7"/>
                  </a:cxn>
                  <a:cxn ang="0">
                    <a:pos x="T8" y="T9"/>
                  </a:cxn>
                </a:cxnLst>
                <a:rect l="0" t="0" r="r" b="b"/>
                <a:pathLst>
                  <a:path w="54" h="55">
                    <a:moveTo>
                      <a:pt x="0" y="0"/>
                    </a:moveTo>
                    <a:lnTo>
                      <a:pt x="35" y="0"/>
                    </a:lnTo>
                    <a:lnTo>
                      <a:pt x="54" y="31"/>
                    </a:lnTo>
                    <a:lnTo>
                      <a:pt x="54" y="55"/>
                    </a:lnTo>
                    <a:lnTo>
                      <a:pt x="35" y="55"/>
                    </a:lnTo>
                  </a:path>
                </a:pathLst>
              </a:cu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28" name="Freeform 48">
                <a:extLst>
                  <a:ext uri="{FF2B5EF4-FFF2-40B4-BE49-F238E27FC236}">
                    <a16:creationId xmlns:a16="http://schemas.microsoft.com/office/drawing/2014/main" id="{BA4F8C91-25E2-42C0-8E77-C057BA6AB0C1}"/>
                  </a:ext>
                </a:extLst>
              </p:cNvPr>
              <p:cNvSpPr>
                <a:spLocks/>
              </p:cNvSpPr>
              <p:nvPr/>
            </p:nvSpPr>
            <p:spPr bwMode="auto">
              <a:xfrm>
                <a:off x="2190" y="2869"/>
                <a:ext cx="43" cy="78"/>
              </a:xfrm>
              <a:custGeom>
                <a:avLst/>
                <a:gdLst>
                  <a:gd name="T0" fmla="*/ 0 w 43"/>
                  <a:gd name="T1" fmla="*/ 78 h 78"/>
                  <a:gd name="T2" fmla="*/ 43 w 43"/>
                  <a:gd name="T3" fmla="*/ 78 h 78"/>
                  <a:gd name="T4" fmla="*/ 43 w 43"/>
                  <a:gd name="T5" fmla="*/ 0 h 78"/>
                  <a:gd name="T6" fmla="*/ 4 w 43"/>
                  <a:gd name="T7" fmla="*/ 0 h 78"/>
                </a:gdLst>
                <a:ahLst/>
                <a:cxnLst>
                  <a:cxn ang="0">
                    <a:pos x="T0" y="T1"/>
                  </a:cxn>
                  <a:cxn ang="0">
                    <a:pos x="T2" y="T3"/>
                  </a:cxn>
                  <a:cxn ang="0">
                    <a:pos x="T4" y="T5"/>
                  </a:cxn>
                  <a:cxn ang="0">
                    <a:pos x="T6" y="T7"/>
                  </a:cxn>
                </a:cxnLst>
                <a:rect l="0" t="0" r="r" b="b"/>
                <a:pathLst>
                  <a:path w="43" h="78">
                    <a:moveTo>
                      <a:pt x="0" y="78"/>
                    </a:moveTo>
                    <a:lnTo>
                      <a:pt x="43" y="78"/>
                    </a:lnTo>
                    <a:lnTo>
                      <a:pt x="43" y="0"/>
                    </a:lnTo>
                    <a:lnTo>
                      <a:pt x="4" y="0"/>
                    </a:lnTo>
                  </a:path>
                </a:pathLst>
              </a:cu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29" name="Freeform 49">
                <a:extLst>
                  <a:ext uri="{FF2B5EF4-FFF2-40B4-BE49-F238E27FC236}">
                    <a16:creationId xmlns:a16="http://schemas.microsoft.com/office/drawing/2014/main" id="{CECB8BDD-08F9-46BF-A41B-C96BA45E8797}"/>
                  </a:ext>
                </a:extLst>
              </p:cNvPr>
              <p:cNvSpPr>
                <a:spLocks/>
              </p:cNvSpPr>
              <p:nvPr/>
            </p:nvSpPr>
            <p:spPr bwMode="auto">
              <a:xfrm>
                <a:off x="2148" y="2892"/>
                <a:ext cx="19" cy="55"/>
              </a:xfrm>
              <a:custGeom>
                <a:avLst/>
                <a:gdLst>
                  <a:gd name="T0" fmla="*/ 0 w 19"/>
                  <a:gd name="T1" fmla="*/ 0 h 55"/>
                  <a:gd name="T2" fmla="*/ 0 w 19"/>
                  <a:gd name="T3" fmla="*/ 55 h 55"/>
                  <a:gd name="T4" fmla="*/ 19 w 19"/>
                  <a:gd name="T5" fmla="*/ 55 h 55"/>
                </a:gdLst>
                <a:ahLst/>
                <a:cxnLst>
                  <a:cxn ang="0">
                    <a:pos x="T0" y="T1"/>
                  </a:cxn>
                  <a:cxn ang="0">
                    <a:pos x="T2" y="T3"/>
                  </a:cxn>
                  <a:cxn ang="0">
                    <a:pos x="T4" y="T5"/>
                  </a:cxn>
                </a:cxnLst>
                <a:rect l="0" t="0" r="r" b="b"/>
                <a:pathLst>
                  <a:path w="19" h="55">
                    <a:moveTo>
                      <a:pt x="0" y="0"/>
                    </a:moveTo>
                    <a:lnTo>
                      <a:pt x="0" y="55"/>
                    </a:lnTo>
                    <a:lnTo>
                      <a:pt x="19" y="55"/>
                    </a:lnTo>
                  </a:path>
                </a:pathLst>
              </a:cu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30" name="Oval 50">
                <a:extLst>
                  <a:ext uri="{FF2B5EF4-FFF2-40B4-BE49-F238E27FC236}">
                    <a16:creationId xmlns:a16="http://schemas.microsoft.com/office/drawing/2014/main" id="{7D9E10EB-4C40-4E37-AE6E-8CB25597125B}"/>
                  </a:ext>
                </a:extLst>
              </p:cNvPr>
              <p:cNvSpPr>
                <a:spLocks noChangeArrowheads="1"/>
              </p:cNvSpPr>
              <p:nvPr/>
            </p:nvSpPr>
            <p:spPr bwMode="auto">
              <a:xfrm>
                <a:off x="2245" y="2939"/>
                <a:ext cx="23" cy="23"/>
              </a:xfrm>
              <a:prstGeom prst="ellipse">
                <a:avLst/>
              </a:pr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31" name="Oval 51">
                <a:extLst>
                  <a:ext uri="{FF2B5EF4-FFF2-40B4-BE49-F238E27FC236}">
                    <a16:creationId xmlns:a16="http://schemas.microsoft.com/office/drawing/2014/main" id="{366C0FA3-CCB3-4DE9-8847-65B4FC66019E}"/>
                  </a:ext>
                </a:extLst>
              </p:cNvPr>
              <p:cNvSpPr>
                <a:spLocks noChangeArrowheads="1"/>
              </p:cNvSpPr>
              <p:nvPr/>
            </p:nvSpPr>
            <p:spPr bwMode="auto">
              <a:xfrm>
                <a:off x="2167" y="2939"/>
                <a:ext cx="23" cy="23"/>
              </a:xfrm>
              <a:prstGeom prst="ellipse">
                <a:avLst/>
              </a:pr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32" name="Line 52">
                <a:extLst>
                  <a:ext uri="{FF2B5EF4-FFF2-40B4-BE49-F238E27FC236}">
                    <a16:creationId xmlns:a16="http://schemas.microsoft.com/office/drawing/2014/main" id="{6EF45FCB-9D07-426E-9181-ED67AE4FA5A2}"/>
                  </a:ext>
                </a:extLst>
              </p:cNvPr>
              <p:cNvSpPr>
                <a:spLocks noChangeShapeType="1"/>
              </p:cNvSpPr>
              <p:nvPr/>
            </p:nvSpPr>
            <p:spPr bwMode="auto">
              <a:xfrm>
                <a:off x="2109" y="2908"/>
                <a:ext cx="23" cy="0"/>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ID"/>
              </a:p>
            </p:txBody>
          </p:sp>
          <p:sp>
            <p:nvSpPr>
              <p:cNvPr id="33" name="Line 53">
                <a:extLst>
                  <a:ext uri="{FF2B5EF4-FFF2-40B4-BE49-F238E27FC236}">
                    <a16:creationId xmlns:a16="http://schemas.microsoft.com/office/drawing/2014/main" id="{F078A633-FD2E-4FC5-809B-C7761FCFB5C6}"/>
                  </a:ext>
                </a:extLst>
              </p:cNvPr>
              <p:cNvSpPr>
                <a:spLocks noChangeShapeType="1"/>
              </p:cNvSpPr>
              <p:nvPr/>
            </p:nvSpPr>
            <p:spPr bwMode="auto">
              <a:xfrm>
                <a:off x="2121" y="2923"/>
                <a:ext cx="11" cy="0"/>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ID"/>
              </a:p>
            </p:txBody>
          </p:sp>
          <p:sp>
            <p:nvSpPr>
              <p:cNvPr id="34" name="Line 54">
                <a:extLst>
                  <a:ext uri="{FF2B5EF4-FFF2-40B4-BE49-F238E27FC236}">
                    <a16:creationId xmlns:a16="http://schemas.microsoft.com/office/drawing/2014/main" id="{AFE6BA36-E2E0-44E8-990A-DE626DE1C00A}"/>
                  </a:ext>
                </a:extLst>
              </p:cNvPr>
              <p:cNvSpPr>
                <a:spLocks noChangeShapeType="1"/>
              </p:cNvSpPr>
              <p:nvPr/>
            </p:nvSpPr>
            <p:spPr bwMode="auto">
              <a:xfrm>
                <a:off x="2128" y="2939"/>
                <a:ext cx="4" cy="0"/>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ID"/>
              </a:p>
            </p:txBody>
          </p:sp>
          <p:sp>
            <p:nvSpPr>
              <p:cNvPr id="35" name="Line 55">
                <a:extLst>
                  <a:ext uri="{FF2B5EF4-FFF2-40B4-BE49-F238E27FC236}">
                    <a16:creationId xmlns:a16="http://schemas.microsoft.com/office/drawing/2014/main" id="{23FD7CC2-7725-4B29-B14F-D9FEFCB75866}"/>
                  </a:ext>
                </a:extLst>
              </p:cNvPr>
              <p:cNvSpPr>
                <a:spLocks noChangeShapeType="1"/>
              </p:cNvSpPr>
              <p:nvPr/>
            </p:nvSpPr>
            <p:spPr bwMode="auto">
              <a:xfrm flipH="1">
                <a:off x="2233" y="2923"/>
                <a:ext cx="54" cy="0"/>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ID"/>
              </a:p>
            </p:txBody>
          </p:sp>
          <p:sp>
            <p:nvSpPr>
              <p:cNvPr id="36" name="Line 56">
                <a:extLst>
                  <a:ext uri="{FF2B5EF4-FFF2-40B4-BE49-F238E27FC236}">
                    <a16:creationId xmlns:a16="http://schemas.microsoft.com/office/drawing/2014/main" id="{C862499F-6065-429B-ACBE-69396E15DFAD}"/>
                  </a:ext>
                </a:extLst>
              </p:cNvPr>
              <p:cNvSpPr>
                <a:spLocks noChangeShapeType="1"/>
              </p:cNvSpPr>
              <p:nvPr/>
            </p:nvSpPr>
            <p:spPr bwMode="auto">
              <a:xfrm>
                <a:off x="2233" y="2947"/>
                <a:ext cx="12" cy="0"/>
              </a:xfrm>
              <a:prstGeom prst="line">
                <a:avLst/>
              </a:prstGeom>
              <a:noFill/>
              <a:ln w="12700" cap="rnd">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ID"/>
              </a:p>
            </p:txBody>
          </p:sp>
        </p:grpSp>
        <p:grpSp>
          <p:nvGrpSpPr>
            <p:cNvPr id="17" name="Group 59">
              <a:extLst>
                <a:ext uri="{FF2B5EF4-FFF2-40B4-BE49-F238E27FC236}">
                  <a16:creationId xmlns:a16="http://schemas.microsoft.com/office/drawing/2014/main" id="{9DAEA928-5DBA-4899-BAAD-F9B00C46506E}"/>
                </a:ext>
              </a:extLst>
            </p:cNvPr>
            <p:cNvGrpSpPr>
              <a:grpSpLocks noChangeAspect="1"/>
            </p:cNvGrpSpPr>
            <p:nvPr/>
          </p:nvGrpSpPr>
          <p:grpSpPr bwMode="auto">
            <a:xfrm>
              <a:off x="2460101" y="5740643"/>
              <a:ext cx="384750" cy="382589"/>
              <a:chOff x="2283" y="3311"/>
              <a:chExt cx="178" cy="177"/>
            </a:xfrm>
          </p:grpSpPr>
          <p:sp>
            <p:nvSpPr>
              <p:cNvPr id="18" name="Rectangle 60">
                <a:extLst>
                  <a:ext uri="{FF2B5EF4-FFF2-40B4-BE49-F238E27FC236}">
                    <a16:creationId xmlns:a16="http://schemas.microsoft.com/office/drawing/2014/main" id="{FEF0A319-E24C-45DB-9F1E-B86A98606C27}"/>
                  </a:ext>
                </a:extLst>
              </p:cNvPr>
              <p:cNvSpPr>
                <a:spLocks noChangeArrowheads="1"/>
              </p:cNvSpPr>
              <p:nvPr/>
            </p:nvSpPr>
            <p:spPr bwMode="auto">
              <a:xfrm>
                <a:off x="2391" y="3465"/>
                <a:ext cx="47" cy="23"/>
              </a:xfrm>
              <a:prstGeom prst="rect">
                <a:avLst/>
              </a:pr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19" name="Freeform 61">
                <a:extLst>
                  <a:ext uri="{FF2B5EF4-FFF2-40B4-BE49-F238E27FC236}">
                    <a16:creationId xmlns:a16="http://schemas.microsoft.com/office/drawing/2014/main" id="{7F9B9824-9498-431B-ABBE-577FC228243A}"/>
                  </a:ext>
                </a:extLst>
              </p:cNvPr>
              <p:cNvSpPr>
                <a:spLocks/>
              </p:cNvSpPr>
              <p:nvPr/>
            </p:nvSpPr>
            <p:spPr bwMode="auto">
              <a:xfrm>
                <a:off x="2399" y="3353"/>
                <a:ext cx="62" cy="112"/>
              </a:xfrm>
              <a:custGeom>
                <a:avLst/>
                <a:gdLst>
                  <a:gd name="T0" fmla="*/ 16 w 32"/>
                  <a:gd name="T1" fmla="*/ 58 h 58"/>
                  <a:gd name="T2" fmla="*/ 16 w 32"/>
                  <a:gd name="T3" fmla="*/ 52 h 58"/>
                  <a:gd name="T4" fmla="*/ 32 w 32"/>
                  <a:gd name="T5" fmla="*/ 36 h 58"/>
                  <a:gd name="T6" fmla="*/ 32 w 32"/>
                  <a:gd name="T7" fmla="*/ 4 h 58"/>
                  <a:gd name="T8" fmla="*/ 22 w 32"/>
                  <a:gd name="T9" fmla="*/ 28 h 58"/>
                  <a:gd name="T10" fmla="*/ 10 w 32"/>
                  <a:gd name="T11" fmla="*/ 40 h 58"/>
                  <a:gd name="T12" fmla="*/ 13 w 32"/>
                  <a:gd name="T13" fmla="*/ 28 h 58"/>
                  <a:gd name="T14" fmla="*/ 6 w 32"/>
                  <a:gd name="T15" fmla="*/ 24 h 58"/>
                  <a:gd name="T16" fmla="*/ 0 w 32"/>
                  <a:gd name="T17" fmla="*/ 40 h 58"/>
                  <a:gd name="T18" fmla="*/ 0 w 32"/>
                  <a:gd name="T19"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58">
                    <a:moveTo>
                      <a:pt x="16" y="58"/>
                    </a:moveTo>
                    <a:cubicBezTo>
                      <a:pt x="16" y="52"/>
                      <a:pt x="16" y="52"/>
                      <a:pt x="16" y="52"/>
                    </a:cubicBezTo>
                    <a:cubicBezTo>
                      <a:pt x="16" y="52"/>
                      <a:pt x="29" y="39"/>
                      <a:pt x="32" y="36"/>
                    </a:cubicBezTo>
                    <a:cubicBezTo>
                      <a:pt x="32" y="31"/>
                      <a:pt x="32" y="4"/>
                      <a:pt x="32" y="4"/>
                    </a:cubicBezTo>
                    <a:cubicBezTo>
                      <a:pt x="32" y="4"/>
                      <a:pt x="22" y="0"/>
                      <a:pt x="22" y="28"/>
                    </a:cubicBezTo>
                    <a:cubicBezTo>
                      <a:pt x="10" y="40"/>
                      <a:pt x="10" y="40"/>
                      <a:pt x="10" y="40"/>
                    </a:cubicBezTo>
                    <a:cubicBezTo>
                      <a:pt x="13" y="28"/>
                      <a:pt x="13" y="28"/>
                      <a:pt x="13" y="28"/>
                    </a:cubicBezTo>
                    <a:cubicBezTo>
                      <a:pt x="14" y="22"/>
                      <a:pt x="9" y="20"/>
                      <a:pt x="6" y="24"/>
                    </a:cubicBezTo>
                    <a:cubicBezTo>
                      <a:pt x="3" y="28"/>
                      <a:pt x="0" y="40"/>
                      <a:pt x="0" y="40"/>
                    </a:cubicBezTo>
                    <a:cubicBezTo>
                      <a:pt x="0" y="58"/>
                      <a:pt x="0" y="58"/>
                      <a:pt x="0" y="58"/>
                    </a:cubicBezTo>
                  </a:path>
                </a:pathLst>
              </a:cu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20" name="Rectangle 62">
                <a:extLst>
                  <a:ext uri="{FF2B5EF4-FFF2-40B4-BE49-F238E27FC236}">
                    <a16:creationId xmlns:a16="http://schemas.microsoft.com/office/drawing/2014/main" id="{3D108F3F-8ABA-4E6A-97D5-B8E2CF182198}"/>
                  </a:ext>
                </a:extLst>
              </p:cNvPr>
              <p:cNvSpPr>
                <a:spLocks noChangeArrowheads="1"/>
              </p:cNvSpPr>
              <p:nvPr/>
            </p:nvSpPr>
            <p:spPr bwMode="auto">
              <a:xfrm>
                <a:off x="2306" y="3465"/>
                <a:ext cx="47" cy="23"/>
              </a:xfrm>
              <a:prstGeom prst="rect">
                <a:avLst/>
              </a:pr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21" name="Freeform 63">
                <a:extLst>
                  <a:ext uri="{FF2B5EF4-FFF2-40B4-BE49-F238E27FC236}">
                    <a16:creationId xmlns:a16="http://schemas.microsoft.com/office/drawing/2014/main" id="{38856AFC-DED6-4B41-B8AE-E2A08C8CDBA3}"/>
                  </a:ext>
                </a:extLst>
              </p:cNvPr>
              <p:cNvSpPr>
                <a:spLocks/>
              </p:cNvSpPr>
              <p:nvPr/>
            </p:nvSpPr>
            <p:spPr bwMode="auto">
              <a:xfrm>
                <a:off x="2283" y="3353"/>
                <a:ext cx="62" cy="112"/>
              </a:xfrm>
              <a:custGeom>
                <a:avLst/>
                <a:gdLst>
                  <a:gd name="T0" fmla="*/ 16 w 32"/>
                  <a:gd name="T1" fmla="*/ 58 h 58"/>
                  <a:gd name="T2" fmla="*/ 16 w 32"/>
                  <a:gd name="T3" fmla="*/ 52 h 58"/>
                  <a:gd name="T4" fmla="*/ 0 w 32"/>
                  <a:gd name="T5" fmla="*/ 36 h 58"/>
                  <a:gd name="T6" fmla="*/ 0 w 32"/>
                  <a:gd name="T7" fmla="*/ 4 h 58"/>
                  <a:gd name="T8" fmla="*/ 10 w 32"/>
                  <a:gd name="T9" fmla="*/ 28 h 58"/>
                  <a:gd name="T10" fmla="*/ 22 w 32"/>
                  <a:gd name="T11" fmla="*/ 40 h 58"/>
                  <a:gd name="T12" fmla="*/ 19 w 32"/>
                  <a:gd name="T13" fmla="*/ 28 h 58"/>
                  <a:gd name="T14" fmla="*/ 26 w 32"/>
                  <a:gd name="T15" fmla="*/ 24 h 58"/>
                  <a:gd name="T16" fmla="*/ 32 w 32"/>
                  <a:gd name="T17" fmla="*/ 40 h 58"/>
                  <a:gd name="T18" fmla="*/ 32 w 32"/>
                  <a:gd name="T19" fmla="*/ 5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58">
                    <a:moveTo>
                      <a:pt x="16" y="58"/>
                    </a:moveTo>
                    <a:cubicBezTo>
                      <a:pt x="16" y="52"/>
                      <a:pt x="16" y="52"/>
                      <a:pt x="16" y="52"/>
                    </a:cubicBezTo>
                    <a:cubicBezTo>
                      <a:pt x="16" y="52"/>
                      <a:pt x="4" y="39"/>
                      <a:pt x="0" y="36"/>
                    </a:cubicBezTo>
                    <a:cubicBezTo>
                      <a:pt x="0" y="31"/>
                      <a:pt x="0" y="4"/>
                      <a:pt x="0" y="4"/>
                    </a:cubicBezTo>
                    <a:cubicBezTo>
                      <a:pt x="0" y="4"/>
                      <a:pt x="10" y="0"/>
                      <a:pt x="10" y="28"/>
                    </a:cubicBezTo>
                    <a:cubicBezTo>
                      <a:pt x="22" y="40"/>
                      <a:pt x="22" y="40"/>
                      <a:pt x="22" y="40"/>
                    </a:cubicBezTo>
                    <a:cubicBezTo>
                      <a:pt x="19" y="28"/>
                      <a:pt x="19" y="28"/>
                      <a:pt x="19" y="28"/>
                    </a:cubicBezTo>
                    <a:cubicBezTo>
                      <a:pt x="18" y="22"/>
                      <a:pt x="23" y="20"/>
                      <a:pt x="26" y="24"/>
                    </a:cubicBezTo>
                    <a:cubicBezTo>
                      <a:pt x="29" y="28"/>
                      <a:pt x="32" y="40"/>
                      <a:pt x="32" y="40"/>
                    </a:cubicBezTo>
                    <a:cubicBezTo>
                      <a:pt x="32" y="58"/>
                      <a:pt x="32" y="58"/>
                      <a:pt x="32" y="58"/>
                    </a:cubicBezTo>
                  </a:path>
                </a:pathLst>
              </a:custGeom>
              <a:noFill/>
              <a:ln w="12700" cap="rnd">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22" name="Freeform 64">
                <a:extLst>
                  <a:ext uri="{FF2B5EF4-FFF2-40B4-BE49-F238E27FC236}">
                    <a16:creationId xmlns:a16="http://schemas.microsoft.com/office/drawing/2014/main" id="{0C556690-74A0-4766-B2CA-3BA0B342CE34}"/>
                  </a:ext>
                </a:extLst>
              </p:cNvPr>
              <p:cNvSpPr>
                <a:spLocks/>
              </p:cNvSpPr>
              <p:nvPr/>
            </p:nvSpPr>
            <p:spPr bwMode="auto">
              <a:xfrm>
                <a:off x="2329" y="3334"/>
                <a:ext cx="86" cy="69"/>
              </a:xfrm>
              <a:custGeom>
                <a:avLst/>
                <a:gdLst>
                  <a:gd name="T0" fmla="*/ 39 w 86"/>
                  <a:gd name="T1" fmla="*/ 23 h 69"/>
                  <a:gd name="T2" fmla="*/ 0 w 86"/>
                  <a:gd name="T3" fmla="*/ 0 h 69"/>
                  <a:gd name="T4" fmla="*/ 0 w 86"/>
                  <a:gd name="T5" fmla="*/ 46 h 69"/>
                  <a:gd name="T6" fmla="*/ 39 w 86"/>
                  <a:gd name="T7" fmla="*/ 69 h 69"/>
                  <a:gd name="T8" fmla="*/ 86 w 86"/>
                  <a:gd name="T9" fmla="*/ 46 h 69"/>
                  <a:gd name="T10" fmla="*/ 86 w 86"/>
                  <a:gd name="T11" fmla="*/ 0 h 69"/>
                  <a:gd name="T12" fmla="*/ 39 w 86"/>
                  <a:gd name="T13" fmla="*/ 23 h 69"/>
                </a:gdLst>
                <a:ahLst/>
                <a:cxnLst>
                  <a:cxn ang="0">
                    <a:pos x="T0" y="T1"/>
                  </a:cxn>
                  <a:cxn ang="0">
                    <a:pos x="T2" y="T3"/>
                  </a:cxn>
                  <a:cxn ang="0">
                    <a:pos x="T4" y="T5"/>
                  </a:cxn>
                  <a:cxn ang="0">
                    <a:pos x="T6" y="T7"/>
                  </a:cxn>
                  <a:cxn ang="0">
                    <a:pos x="T8" y="T9"/>
                  </a:cxn>
                  <a:cxn ang="0">
                    <a:pos x="T10" y="T11"/>
                  </a:cxn>
                  <a:cxn ang="0">
                    <a:pos x="T12" y="T13"/>
                  </a:cxn>
                </a:cxnLst>
                <a:rect l="0" t="0" r="r" b="b"/>
                <a:pathLst>
                  <a:path w="86" h="69">
                    <a:moveTo>
                      <a:pt x="39" y="23"/>
                    </a:moveTo>
                    <a:lnTo>
                      <a:pt x="0" y="0"/>
                    </a:lnTo>
                    <a:lnTo>
                      <a:pt x="0" y="46"/>
                    </a:lnTo>
                    <a:lnTo>
                      <a:pt x="39" y="69"/>
                    </a:lnTo>
                    <a:lnTo>
                      <a:pt x="86" y="46"/>
                    </a:lnTo>
                    <a:lnTo>
                      <a:pt x="86" y="0"/>
                    </a:lnTo>
                    <a:lnTo>
                      <a:pt x="39" y="23"/>
                    </a:lnTo>
                    <a:close/>
                  </a:path>
                </a:pathLst>
              </a:cu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23" name="Freeform 65">
                <a:extLst>
                  <a:ext uri="{FF2B5EF4-FFF2-40B4-BE49-F238E27FC236}">
                    <a16:creationId xmlns:a16="http://schemas.microsoft.com/office/drawing/2014/main" id="{CA27A2C3-91AC-4355-A709-BF68C260B686}"/>
                  </a:ext>
                </a:extLst>
              </p:cNvPr>
              <p:cNvSpPr>
                <a:spLocks/>
              </p:cNvSpPr>
              <p:nvPr/>
            </p:nvSpPr>
            <p:spPr bwMode="auto">
              <a:xfrm>
                <a:off x="2329" y="3311"/>
                <a:ext cx="86" cy="46"/>
              </a:xfrm>
              <a:custGeom>
                <a:avLst/>
                <a:gdLst>
                  <a:gd name="T0" fmla="*/ 43 w 86"/>
                  <a:gd name="T1" fmla="*/ 0 h 46"/>
                  <a:gd name="T2" fmla="*/ 0 w 86"/>
                  <a:gd name="T3" fmla="*/ 23 h 46"/>
                  <a:gd name="T4" fmla="*/ 39 w 86"/>
                  <a:gd name="T5" fmla="*/ 46 h 46"/>
                  <a:gd name="T6" fmla="*/ 86 w 86"/>
                  <a:gd name="T7" fmla="*/ 23 h 46"/>
                  <a:gd name="T8" fmla="*/ 43 w 86"/>
                  <a:gd name="T9" fmla="*/ 0 h 46"/>
                </a:gdLst>
                <a:ahLst/>
                <a:cxnLst>
                  <a:cxn ang="0">
                    <a:pos x="T0" y="T1"/>
                  </a:cxn>
                  <a:cxn ang="0">
                    <a:pos x="T2" y="T3"/>
                  </a:cxn>
                  <a:cxn ang="0">
                    <a:pos x="T4" y="T5"/>
                  </a:cxn>
                  <a:cxn ang="0">
                    <a:pos x="T6" y="T7"/>
                  </a:cxn>
                  <a:cxn ang="0">
                    <a:pos x="T8" y="T9"/>
                  </a:cxn>
                </a:cxnLst>
                <a:rect l="0" t="0" r="r" b="b"/>
                <a:pathLst>
                  <a:path w="86" h="46">
                    <a:moveTo>
                      <a:pt x="43" y="0"/>
                    </a:moveTo>
                    <a:lnTo>
                      <a:pt x="0" y="23"/>
                    </a:lnTo>
                    <a:lnTo>
                      <a:pt x="39" y="46"/>
                    </a:lnTo>
                    <a:lnTo>
                      <a:pt x="86" y="23"/>
                    </a:lnTo>
                    <a:lnTo>
                      <a:pt x="43" y="0"/>
                    </a:lnTo>
                    <a:close/>
                  </a:path>
                </a:pathLst>
              </a:custGeom>
              <a:noFill/>
              <a:ln w="12700" cap="flat">
                <a:solidFill>
                  <a:schemeClr val="bg1"/>
                </a:solidFill>
                <a:prstDash val="solid"/>
                <a:round/>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D"/>
              </a:p>
            </p:txBody>
          </p:sp>
          <p:sp>
            <p:nvSpPr>
              <p:cNvPr id="24" name="Line 66">
                <a:extLst>
                  <a:ext uri="{FF2B5EF4-FFF2-40B4-BE49-F238E27FC236}">
                    <a16:creationId xmlns:a16="http://schemas.microsoft.com/office/drawing/2014/main" id="{8BF6B8A9-2803-4C55-9233-4A4088330CE8}"/>
                  </a:ext>
                </a:extLst>
              </p:cNvPr>
              <p:cNvSpPr>
                <a:spLocks noChangeShapeType="1"/>
              </p:cNvSpPr>
              <p:nvPr/>
            </p:nvSpPr>
            <p:spPr bwMode="auto">
              <a:xfrm>
                <a:off x="2368" y="3357"/>
                <a:ext cx="0" cy="46"/>
              </a:xfrm>
              <a:prstGeom prst="line">
                <a:avLst/>
              </a:prstGeom>
              <a:noFill/>
              <a:ln w="12700" cap="flat">
                <a:solidFill>
                  <a:schemeClr val="bg1"/>
                </a:solidFill>
                <a:prstDash val="solid"/>
                <a:round/>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en-ID"/>
              </a:p>
            </p:txBody>
          </p:sp>
        </p:grpSp>
      </p:grpSp>
      <p:sp>
        <p:nvSpPr>
          <p:cNvPr id="64" name="Oval 63">
            <a:extLst>
              <a:ext uri="{FF2B5EF4-FFF2-40B4-BE49-F238E27FC236}">
                <a16:creationId xmlns:a16="http://schemas.microsoft.com/office/drawing/2014/main" id="{A3AAED4A-B75D-41AF-A658-804FBDB38C7A}"/>
              </a:ext>
            </a:extLst>
          </p:cNvPr>
          <p:cNvSpPr/>
          <p:nvPr/>
        </p:nvSpPr>
        <p:spPr>
          <a:xfrm>
            <a:off x="6402396" y="1747389"/>
            <a:ext cx="279400" cy="279400"/>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5" name="Oval 64">
            <a:extLst>
              <a:ext uri="{FF2B5EF4-FFF2-40B4-BE49-F238E27FC236}">
                <a16:creationId xmlns:a16="http://schemas.microsoft.com/office/drawing/2014/main" id="{1D4D2BED-2683-4711-AAEE-244D7C9D9076}"/>
              </a:ext>
            </a:extLst>
          </p:cNvPr>
          <p:cNvSpPr/>
          <p:nvPr/>
        </p:nvSpPr>
        <p:spPr>
          <a:xfrm>
            <a:off x="6402396" y="2669875"/>
            <a:ext cx="279400" cy="2794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6" name="Oval 65">
            <a:extLst>
              <a:ext uri="{FF2B5EF4-FFF2-40B4-BE49-F238E27FC236}">
                <a16:creationId xmlns:a16="http://schemas.microsoft.com/office/drawing/2014/main" id="{8EC311F4-B8D2-4D7F-8D0D-1AE82496F185}"/>
              </a:ext>
            </a:extLst>
          </p:cNvPr>
          <p:cNvSpPr/>
          <p:nvPr/>
        </p:nvSpPr>
        <p:spPr>
          <a:xfrm>
            <a:off x="6402396" y="3592361"/>
            <a:ext cx="279400" cy="279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7" name="Oval 66">
            <a:extLst>
              <a:ext uri="{FF2B5EF4-FFF2-40B4-BE49-F238E27FC236}">
                <a16:creationId xmlns:a16="http://schemas.microsoft.com/office/drawing/2014/main" id="{E00E6BFE-BEB5-4E4F-86A7-F345268D5DE8}"/>
              </a:ext>
            </a:extLst>
          </p:cNvPr>
          <p:cNvSpPr/>
          <p:nvPr/>
        </p:nvSpPr>
        <p:spPr>
          <a:xfrm>
            <a:off x="6402396" y="4514847"/>
            <a:ext cx="279400" cy="279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8" name="Oval 67">
            <a:extLst>
              <a:ext uri="{FF2B5EF4-FFF2-40B4-BE49-F238E27FC236}">
                <a16:creationId xmlns:a16="http://schemas.microsoft.com/office/drawing/2014/main" id="{6E500C67-77AE-437B-A31D-99FD83A9CD20}"/>
              </a:ext>
            </a:extLst>
          </p:cNvPr>
          <p:cNvSpPr/>
          <p:nvPr/>
        </p:nvSpPr>
        <p:spPr>
          <a:xfrm>
            <a:off x="6402396" y="5437335"/>
            <a:ext cx="279400" cy="2794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69" name="Title 4">
            <a:extLst>
              <a:ext uri="{FF2B5EF4-FFF2-40B4-BE49-F238E27FC236}">
                <a16:creationId xmlns:a16="http://schemas.microsoft.com/office/drawing/2014/main" id="{B915A5BF-7B2D-48E8-B932-C6BD23FE6392}"/>
              </a:ext>
            </a:extLst>
          </p:cNvPr>
          <p:cNvSpPr txBox="1">
            <a:spLocks/>
          </p:cNvSpPr>
          <p:nvPr/>
        </p:nvSpPr>
        <p:spPr>
          <a:xfrm>
            <a:off x="8391" y="0"/>
            <a:ext cx="5178418" cy="498598"/>
          </a:xfrm>
          <a:prstGeom prst="rect">
            <a:avLst/>
          </a:prstGeom>
        </p:spPr>
        <p:txBody>
          <a:body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en-ID" sz="2800" b="0" i="0" u="none" strike="noStrike" kern="1200" cap="none" spc="0" normalizeH="0" baseline="0" noProof="0" dirty="0" smtClean="0">
              <a:ln>
                <a:noFill/>
              </a:ln>
              <a:solidFill>
                <a:schemeClr val="tx1"/>
              </a:solidFill>
              <a:effectLst/>
              <a:uLnTx/>
              <a:uFillTx/>
              <a:latin typeface="Cambria" panose="02040503050406030204" pitchFamily="18" charset="0"/>
              <a:ea typeface="Cambria" panose="02040503050406030204" pitchFamily="18" charset="0"/>
              <a:cs typeface="+mj-cs"/>
            </a:endParaRPr>
          </a:p>
          <a:p>
            <a:pPr marL="0" marR="0" lvl="0" indent="0" algn="l" defTabSz="914400" rtl="0" eaLnBrk="1" fontAlgn="auto" latinLnBrk="0" hangingPunct="1">
              <a:lnSpc>
                <a:spcPct val="90000"/>
              </a:lnSpc>
              <a:spcBef>
                <a:spcPct val="0"/>
              </a:spcBef>
              <a:spcAft>
                <a:spcPts val="0"/>
              </a:spcAft>
              <a:buClrTx/>
              <a:buSzTx/>
              <a:buFontTx/>
              <a:buNone/>
              <a:tabLst/>
              <a:defRPr/>
            </a:pPr>
            <a:r>
              <a:rPr lang="en-ID" sz="2800">
                <a:latin typeface="Cambria" panose="02040503050406030204" pitchFamily="18" charset="0"/>
                <a:ea typeface="Cambria" panose="02040503050406030204" pitchFamily="18" charset="0"/>
                <a:cs typeface="+mj-cs"/>
              </a:rPr>
              <a:t>	</a:t>
            </a:r>
            <a:r>
              <a:rPr kumimoji="0" lang="en-ID" sz="2800" b="0" i="0" u="none" strike="noStrike" kern="1200" cap="none" spc="0" normalizeH="0" baseline="0" noProof="0" smtClean="0">
                <a:ln>
                  <a:noFill/>
                </a:ln>
                <a:solidFill>
                  <a:schemeClr val="tx1"/>
                </a:solidFill>
                <a:effectLst/>
                <a:uLnTx/>
                <a:uFillTx/>
                <a:latin typeface="Cambria" panose="02040503050406030204" pitchFamily="18" charset="0"/>
                <a:ea typeface="Cambria" panose="02040503050406030204" pitchFamily="18" charset="0"/>
                <a:cs typeface="+mj-cs"/>
              </a:rPr>
              <a:t>Pyramid </a:t>
            </a:r>
            <a:r>
              <a:rPr kumimoji="0" lang="en-ID" sz="2800" b="0" i="0" u="none" strike="noStrike" kern="1200" cap="none" spc="0" normalizeH="0" baseline="0" noProof="0" dirty="0" smtClean="0">
                <a:ln>
                  <a:noFill/>
                </a:ln>
                <a:solidFill>
                  <a:schemeClr val="tx1"/>
                </a:solidFill>
                <a:effectLst/>
                <a:uLnTx/>
                <a:uFillTx/>
                <a:latin typeface="Cambria" panose="02040503050406030204" pitchFamily="18" charset="0"/>
                <a:ea typeface="Cambria" panose="02040503050406030204" pitchFamily="18" charset="0"/>
                <a:cs typeface="+mj-cs"/>
              </a:rPr>
              <a:t>Chart</a:t>
            </a:r>
            <a:endParaRPr kumimoji="0" lang="en-ID" sz="2800" b="0" i="0" u="none" strike="noStrike" kern="1200" cap="none" spc="0" normalizeH="0" baseline="0" noProof="0" dirty="0">
              <a:ln>
                <a:noFill/>
              </a:ln>
              <a:solidFill>
                <a:schemeClr val="tx1"/>
              </a:solidFill>
              <a:effectLst/>
              <a:uLnTx/>
              <a:uFillTx/>
              <a:latin typeface="Cambria" panose="02040503050406030204" pitchFamily="18" charset="0"/>
              <a:ea typeface="Cambria" panose="02040503050406030204" pitchFamily="18" charset="0"/>
              <a:cs typeface="+mj-cs"/>
            </a:endParaRPr>
          </a:p>
        </p:txBody>
      </p:sp>
    </p:spTree>
    <p:extLst>
      <p:ext uri="{BB962C8B-B14F-4D97-AF65-F5344CB8AC3E}">
        <p14:creationId xmlns:p14="http://schemas.microsoft.com/office/powerpoint/2010/main" val="201967355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092" y="0"/>
            <a:ext cx="12191999" cy="923330"/>
          </a:xfrm>
          <a:prstGeom prst="rect">
            <a:avLst/>
          </a:prstGeom>
          <a:noFill/>
        </p:spPr>
        <p:txBody>
          <a:bodyPr wrap="square" rtlCol="0">
            <a:spAutoFit/>
          </a:bodyPr>
          <a:lstStyle/>
          <a:p>
            <a:r>
              <a:rPr lang="en-GB" b="1" dirty="0" smtClean="0">
                <a:solidFill>
                  <a:schemeClr val="accent5">
                    <a:lumMod val="50000"/>
                  </a:schemeClr>
                </a:solidFill>
                <a:latin typeface="Cambria" panose="02040503050406030204" pitchFamily="18" charset="0"/>
                <a:ea typeface="Cambria" panose="02040503050406030204" pitchFamily="18" charset="0"/>
              </a:rPr>
              <a:t>	</a:t>
            </a:r>
          </a:p>
          <a:p>
            <a:endParaRPr lang="en-GB" b="1" dirty="0">
              <a:solidFill>
                <a:schemeClr val="accent5">
                  <a:lumMod val="50000"/>
                </a:schemeClr>
              </a:solidFill>
              <a:latin typeface="Cambria" panose="02040503050406030204" pitchFamily="18" charset="0"/>
              <a:ea typeface="Cambria" panose="02040503050406030204" pitchFamily="18" charset="0"/>
            </a:endParaRPr>
          </a:p>
          <a:p>
            <a:r>
              <a:rPr lang="en-GB" b="1" dirty="0" smtClean="0">
                <a:solidFill>
                  <a:schemeClr val="accent5">
                    <a:lumMod val="50000"/>
                  </a:schemeClr>
                </a:solidFill>
                <a:latin typeface="Cambria" panose="02040503050406030204" pitchFamily="18" charset="0"/>
                <a:ea typeface="Cambria" panose="02040503050406030204" pitchFamily="18" charset="0"/>
              </a:rPr>
              <a:t>	Product Portfolio</a:t>
            </a:r>
            <a:endParaRPr lang="en-IN" b="1" dirty="0">
              <a:solidFill>
                <a:schemeClr val="accent5">
                  <a:lumMod val="50000"/>
                </a:schemeClr>
              </a:solidFill>
              <a:latin typeface="Cambria" panose="02040503050406030204" pitchFamily="18" charset="0"/>
              <a:ea typeface="Cambria" panose="02040503050406030204" pitchFamily="18" charset="0"/>
            </a:endParaRPr>
          </a:p>
        </p:txBody>
      </p:sp>
      <p:sp>
        <p:nvSpPr>
          <p:cNvPr id="3" name="TextBox 2"/>
          <p:cNvSpPr txBox="1"/>
          <p:nvPr/>
        </p:nvSpPr>
        <p:spPr>
          <a:xfrm>
            <a:off x="934025" y="4271686"/>
            <a:ext cx="8293029" cy="2800767"/>
          </a:xfrm>
          <a:prstGeom prst="rect">
            <a:avLst/>
          </a:prstGeom>
          <a:noFill/>
        </p:spPr>
        <p:txBody>
          <a:bodyPr wrap="square" rtlCol="0">
            <a:spAutoFit/>
          </a:bodyPr>
          <a:lstStyle/>
          <a:p>
            <a:endParaRPr lang="en-GB" sz="1600" dirty="0" smtClean="0">
              <a:latin typeface="Cambria" panose="02040503050406030204" pitchFamily="18" charset="0"/>
              <a:ea typeface="Cambria" panose="02040503050406030204" pitchFamily="18" charset="0"/>
            </a:endParaRPr>
          </a:p>
          <a:p>
            <a:endParaRPr lang="en-GB" sz="1600" dirty="0">
              <a:latin typeface="Cambria" panose="02040503050406030204" pitchFamily="18" charset="0"/>
              <a:ea typeface="Cambria" panose="02040503050406030204" pitchFamily="18" charset="0"/>
            </a:endParaRPr>
          </a:p>
          <a:p>
            <a:pPr algn="ctr"/>
            <a:endParaRPr lang="en-GB" sz="1600" dirty="0" smtClean="0">
              <a:latin typeface="Cambria" panose="02040503050406030204" pitchFamily="18" charset="0"/>
              <a:ea typeface="Cambria" panose="02040503050406030204" pitchFamily="18" charset="0"/>
            </a:endParaRPr>
          </a:p>
          <a:p>
            <a:pPr algn="ctr"/>
            <a:endParaRPr lang="en-GB" sz="1600" dirty="0">
              <a:latin typeface="Cambria" panose="02040503050406030204" pitchFamily="18" charset="0"/>
              <a:ea typeface="Cambria" panose="02040503050406030204" pitchFamily="18" charset="0"/>
            </a:endParaRPr>
          </a:p>
          <a:p>
            <a:pPr algn="ctr"/>
            <a:r>
              <a:rPr lang="en-GB" sz="1600" dirty="0" smtClean="0">
                <a:latin typeface="Cambria" panose="02040503050406030204" pitchFamily="18" charset="0"/>
                <a:ea typeface="Cambria" panose="02040503050406030204" pitchFamily="18" charset="0"/>
              </a:rPr>
              <a:t>All the products are Vacuum Packed to retain all that is good and are Ready-To-Cook</a:t>
            </a:r>
          </a:p>
          <a:p>
            <a:endParaRPr lang="en-GB" sz="1600" dirty="0">
              <a:latin typeface="Cambria" panose="02040503050406030204" pitchFamily="18" charset="0"/>
              <a:ea typeface="Cambria" panose="02040503050406030204" pitchFamily="18" charset="0"/>
            </a:endParaRPr>
          </a:p>
          <a:p>
            <a:endParaRPr lang="en-GB" sz="1600" dirty="0">
              <a:latin typeface="Cambria" panose="02040503050406030204" pitchFamily="18" charset="0"/>
              <a:ea typeface="Cambria" panose="02040503050406030204" pitchFamily="18" charset="0"/>
            </a:endParaRPr>
          </a:p>
          <a:p>
            <a:pPr algn="ctr"/>
            <a:r>
              <a:rPr lang="en-GB" sz="1600" i="1" dirty="0" smtClean="0">
                <a:latin typeface="Cambria" panose="02040503050406030204" pitchFamily="18" charset="0"/>
                <a:ea typeface="Cambria" panose="02040503050406030204" pitchFamily="18" charset="0"/>
              </a:rPr>
              <a:t>we have a secret protein ingredient and of course its Vegan</a:t>
            </a:r>
            <a:endParaRPr lang="en-GB" sz="1600" i="1" dirty="0">
              <a:latin typeface="Cambria" panose="02040503050406030204" pitchFamily="18" charset="0"/>
              <a:ea typeface="Cambria" panose="02040503050406030204" pitchFamily="18" charset="0"/>
            </a:endParaRPr>
          </a:p>
          <a:p>
            <a:r>
              <a:rPr lang="en-GB" sz="1600" dirty="0" smtClean="0">
                <a:latin typeface="Cambria" panose="02040503050406030204" pitchFamily="18" charset="0"/>
                <a:ea typeface="Cambria" panose="02040503050406030204" pitchFamily="18" charset="0"/>
              </a:rPr>
              <a:t>		</a:t>
            </a:r>
            <a:endParaRPr lang="en-GB" sz="1600" dirty="0">
              <a:latin typeface="Cambria" panose="02040503050406030204" pitchFamily="18" charset="0"/>
              <a:ea typeface="Cambria" panose="02040503050406030204" pitchFamily="18" charset="0"/>
            </a:endParaRPr>
          </a:p>
          <a:p>
            <a:endParaRPr lang="en-GB" sz="1600" dirty="0" smtClean="0">
              <a:latin typeface="Cambria" panose="02040503050406030204" pitchFamily="18" charset="0"/>
              <a:ea typeface="Cambria" panose="02040503050406030204" pitchFamily="18" charset="0"/>
            </a:endParaRPr>
          </a:p>
          <a:p>
            <a:endParaRPr lang="en-GB" sz="1600" dirty="0">
              <a:latin typeface="Cambria" panose="02040503050406030204" pitchFamily="18" charset="0"/>
              <a:ea typeface="Cambria" panose="02040503050406030204" pitchFamily="18" charset="0"/>
            </a:endParaRPr>
          </a:p>
        </p:txBody>
      </p:sp>
      <p:pic>
        <p:nvPicPr>
          <p:cNvPr id="5" name="Picture 2" descr="homemade pulled pork recipe shredded on a plate with two forks"/>
          <p:cNvPicPr>
            <a:picLocks noChangeAspect="1" noChangeArrowheads="1"/>
          </p:cNvPicPr>
          <p:nvPr/>
        </p:nvPicPr>
        <p:blipFill rotWithShape="1">
          <a:blip r:embed="rId2" cstate="print">
            <a:clrChange>
              <a:clrFrom>
                <a:srgbClr val="F5F7F6"/>
              </a:clrFrom>
              <a:clrTo>
                <a:srgbClr val="F5F7F6">
                  <a:alpha val="0"/>
                </a:srgbClr>
              </a:clrTo>
            </a:clrChange>
            <a:extLst>
              <a:ext uri="{BEBA8EAE-BF5A-486C-A8C5-ECC9F3942E4B}">
                <a14:imgProps xmlns:a14="http://schemas.microsoft.com/office/drawing/2010/main">
                  <a14:imgLayer r:embed="rId3">
                    <a14:imgEffect>
                      <a14:sharpenSoften amount="25000"/>
                    </a14:imgEffect>
                  </a14:imgLayer>
                </a14:imgProps>
              </a:ext>
              <a:ext uri="{28A0092B-C50C-407E-A947-70E740481C1C}">
                <a14:useLocalDpi xmlns:a14="http://schemas.microsoft.com/office/drawing/2010/main" val="0"/>
              </a:ext>
            </a:extLst>
          </a:blip>
          <a:srcRect l="22322" t="30980" r="12821" b="27579"/>
          <a:stretch/>
        </p:blipFill>
        <p:spPr bwMode="auto">
          <a:xfrm>
            <a:off x="2720871" y="3044288"/>
            <a:ext cx="1127184" cy="1080000"/>
          </a:xfrm>
          <a:prstGeom prst="ellipse">
            <a:avLst/>
          </a:prstGeom>
          <a:noFill/>
          <a:extLst>
            <a:ext uri="{909E8E84-426E-40DD-AFC4-6F175D3DCCD1}">
              <a14:hiddenFill xmlns:a14="http://schemas.microsoft.com/office/drawing/2010/main">
                <a:solidFill>
                  <a:srgbClr val="FFFFFF"/>
                </a:solidFill>
              </a14:hiddenFill>
            </a:ext>
          </a:extLst>
        </p:spPr>
      </p:pic>
      <p:pic>
        <p:nvPicPr>
          <p:cNvPr id="9" name="Picture 4" descr="Vacuum Chamber Sealer Bags for Commercial Machine 3 Mil | UltraSource food  equipment and industrial supplies"/>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8483" t="18185" r="12439" b="24564"/>
          <a:stretch/>
        </p:blipFill>
        <p:spPr bwMode="auto">
          <a:xfrm>
            <a:off x="6217394" y="3062372"/>
            <a:ext cx="1259459" cy="104383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encrypted-tbn0.gstatic.com/images?q=tbn:ANd9GcS8--xoqtJRt-lyA4aEtyUjPbr6DPzoAqGwv2URMqJsZJW-_MqQuYOd-yMmWwT_AA9o3VY&amp;usqp=CAU"/>
          <p:cNvPicPr>
            <a:picLocks noChangeAspect="1" noChangeArrowheads="1"/>
          </p:cNvPicPr>
          <p:nvPr/>
        </p:nvPicPr>
        <p:blipFill>
          <a:blip r:embed="rId5"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8932798" y="978950"/>
            <a:ext cx="1080000" cy="1080000"/>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2" descr="Non-GMO Month: What&amp;#39;s the next decade hold? | New Hope Network"/>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24548" t="8142" r="23742" b="29499"/>
          <a:stretch/>
        </p:blipFill>
        <p:spPr bwMode="auto">
          <a:xfrm>
            <a:off x="10211743" y="1180661"/>
            <a:ext cx="1080000" cy="676577"/>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4" descr="100% Organic Logo Design Isolated On White Background.illustration Stock  Photo, Picture And Royalty Free Image. Image 152335466."/>
          <p:cNvPicPr>
            <a:picLocks noChangeAspect="1" noChangeArrowheads="1"/>
          </p:cNvPicPr>
          <p:nvPr/>
        </p:nvPicPr>
        <p:blipFill rotWithShape="1">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rcRect l="13427" r="15017" b="14134"/>
          <a:stretch/>
        </p:blipFill>
        <p:spPr bwMode="auto">
          <a:xfrm>
            <a:off x="9127439" y="2013152"/>
            <a:ext cx="885359" cy="108000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Burger Patties - Bosheuvel Farm Store"/>
          <p:cNvPicPr>
            <a:picLocks noChangeAspect="1" noChangeArrowheads="1"/>
          </p:cNvPicPr>
          <p:nvPr/>
        </p:nvPicPr>
        <p:blipFill>
          <a:blip r:embed="rId8"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348978" y="3095604"/>
            <a:ext cx="1463124" cy="977367"/>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100 percent vegan logo icon vegetarian Royalty Free Vector"/>
          <p:cNvPicPr>
            <a:picLocks noChangeAspect="1" noChangeArrowheads="1"/>
          </p:cNvPicPr>
          <p:nvPr/>
        </p:nvPicPr>
        <p:blipFill rotWithShape="1">
          <a:blip r:embed="rId9" cstate="print">
            <a:clrChange>
              <a:clrFrom>
                <a:srgbClr val="FFFFFF"/>
              </a:clrFrom>
              <a:clrTo>
                <a:srgbClr val="FFFFFF">
                  <a:alpha val="0"/>
                </a:srgbClr>
              </a:clrTo>
            </a:clrChange>
            <a:extLst>
              <a:ext uri="{28A0092B-C50C-407E-A947-70E740481C1C}">
                <a14:useLocalDpi xmlns:a14="http://schemas.microsoft.com/office/drawing/2010/main" val="0"/>
              </a:ext>
            </a:extLst>
          </a:blip>
          <a:srcRect l="9364" t="8575" r="8994" b="15040"/>
          <a:stretch/>
        </p:blipFill>
        <p:spPr bwMode="auto">
          <a:xfrm>
            <a:off x="10211743" y="2141074"/>
            <a:ext cx="1080000" cy="1091308"/>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8" name="Diagram 17"/>
          <p:cNvGraphicFramePr/>
          <p:nvPr>
            <p:extLst/>
          </p:nvPr>
        </p:nvGraphicFramePr>
        <p:xfrm>
          <a:off x="2150554" y="1123355"/>
          <a:ext cx="5859972" cy="1718993"/>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
        <p:nvSpPr>
          <p:cNvPr id="6" name="TextBox 5"/>
          <p:cNvSpPr txBox="1"/>
          <p:nvPr/>
        </p:nvSpPr>
        <p:spPr>
          <a:xfrm>
            <a:off x="9229719" y="3397768"/>
            <a:ext cx="1964048" cy="1600438"/>
          </a:xfrm>
          <a:prstGeom prst="rect">
            <a:avLst/>
          </a:prstGeom>
          <a:noFill/>
        </p:spPr>
        <p:txBody>
          <a:bodyPr wrap="square" rtlCol="0">
            <a:spAutoFit/>
          </a:bodyPr>
          <a:lstStyle/>
          <a:p>
            <a:pPr>
              <a:lnSpc>
                <a:spcPct val="150000"/>
              </a:lnSpc>
            </a:pPr>
            <a:r>
              <a:rPr lang="en-GB" sz="1400" dirty="0">
                <a:latin typeface="Cambria" panose="02040503050406030204" pitchFamily="18" charset="0"/>
                <a:ea typeface="Cambria" panose="02040503050406030204" pitchFamily="18" charset="0"/>
              </a:rPr>
              <a:t>No </a:t>
            </a:r>
            <a:r>
              <a:rPr lang="en-GB" sz="1400" dirty="0" smtClean="0">
                <a:latin typeface="Cambria" panose="02040503050406030204" pitchFamily="18" charset="0"/>
                <a:ea typeface="Cambria" panose="02040503050406030204" pitchFamily="18" charset="0"/>
              </a:rPr>
              <a:t>Artificial Flavours</a:t>
            </a:r>
          </a:p>
          <a:p>
            <a:pPr>
              <a:lnSpc>
                <a:spcPct val="150000"/>
              </a:lnSpc>
            </a:pPr>
            <a:r>
              <a:rPr lang="en-GB" sz="1400" dirty="0" smtClean="0">
                <a:latin typeface="Cambria" panose="02040503050406030204" pitchFamily="18" charset="0"/>
                <a:ea typeface="Cambria" panose="02040503050406030204" pitchFamily="18" charset="0"/>
              </a:rPr>
              <a:t>No Artificial Colours </a:t>
            </a:r>
          </a:p>
          <a:p>
            <a:pPr>
              <a:lnSpc>
                <a:spcPct val="150000"/>
              </a:lnSpc>
            </a:pPr>
            <a:r>
              <a:rPr lang="en-GB" sz="1400" dirty="0" smtClean="0">
                <a:latin typeface="Cambria" panose="02040503050406030204" pitchFamily="18" charset="0"/>
                <a:ea typeface="Cambria" panose="02040503050406030204" pitchFamily="18" charset="0"/>
              </a:rPr>
              <a:t>No Preservatives </a:t>
            </a:r>
          </a:p>
          <a:p>
            <a:pPr>
              <a:lnSpc>
                <a:spcPct val="150000"/>
              </a:lnSpc>
            </a:pPr>
            <a:r>
              <a:rPr lang="en-GB" sz="1400" dirty="0" smtClean="0">
                <a:latin typeface="Cambria" panose="02040503050406030204" pitchFamily="18" charset="0"/>
                <a:ea typeface="Cambria" panose="02040503050406030204" pitchFamily="18" charset="0"/>
              </a:rPr>
              <a:t>Minimally Processed</a:t>
            </a:r>
            <a:endParaRPr lang="en-GB" sz="1400" dirty="0">
              <a:latin typeface="Cambria" panose="02040503050406030204" pitchFamily="18" charset="0"/>
              <a:ea typeface="Cambria" panose="02040503050406030204" pitchFamily="18" charset="0"/>
            </a:endParaRPr>
          </a:p>
          <a:p>
            <a:endParaRPr lang="en-IN" sz="1400" dirty="0"/>
          </a:p>
        </p:txBody>
      </p:sp>
    </p:spTree>
    <p:extLst>
      <p:ext uri="{BB962C8B-B14F-4D97-AF65-F5344CB8AC3E}">
        <p14:creationId xmlns:p14="http://schemas.microsoft.com/office/powerpoint/2010/main" val="54946884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46909" y="609603"/>
            <a:ext cx="9790546" cy="6140142"/>
          </a:xfrm>
          <a:prstGeom prst="rect">
            <a:avLst/>
          </a:prstGeom>
          <a:noFill/>
        </p:spPr>
        <p:txBody>
          <a:bodyPr wrap="square" rtlCol="0">
            <a:spAutoFit/>
          </a:bodyPr>
          <a:lstStyle/>
          <a:p>
            <a:pPr algn="just">
              <a:lnSpc>
                <a:spcPct val="150000"/>
              </a:lnSpc>
            </a:pPr>
            <a:r>
              <a:rPr lang="en-GB" sz="2400" b="1" dirty="0" smtClean="0">
                <a:latin typeface="Cambria" panose="02040503050406030204" pitchFamily="18" charset="0"/>
                <a:ea typeface="Cambria" panose="02040503050406030204" pitchFamily="18" charset="0"/>
              </a:rPr>
              <a:t>Who We Are</a:t>
            </a:r>
          </a:p>
          <a:p>
            <a:pPr algn="just">
              <a:lnSpc>
                <a:spcPct val="150000"/>
              </a:lnSpc>
            </a:pPr>
            <a:endParaRPr lang="en-US" sz="1400" dirty="0" smtClean="0">
              <a:latin typeface="Cambria" panose="02040503050406030204" pitchFamily="18" charset="0"/>
              <a:ea typeface="Cambria" panose="02040503050406030204" pitchFamily="18" charset="0"/>
            </a:endParaRPr>
          </a:p>
          <a:p>
            <a:pPr algn="just">
              <a:lnSpc>
                <a:spcPct val="150000"/>
              </a:lnSpc>
            </a:pPr>
            <a:r>
              <a:rPr lang="en-US" sz="1400" dirty="0" err="1" smtClean="0">
                <a:latin typeface="Cambria" panose="02040503050406030204" pitchFamily="18" charset="0"/>
                <a:ea typeface="Cambria" panose="02040503050406030204" pitchFamily="18" charset="0"/>
              </a:rPr>
              <a:t>Rootus</a:t>
            </a:r>
            <a:r>
              <a:rPr lang="en-US" sz="1400" dirty="0" smtClean="0">
                <a:latin typeface="Cambria" panose="02040503050406030204" pitchFamily="18" charset="0"/>
                <a:ea typeface="Cambria" panose="02040503050406030204" pitchFamily="18" charset="0"/>
              </a:rPr>
              <a:t> Foods </a:t>
            </a:r>
            <a:r>
              <a:rPr lang="en-US" sz="1400" dirty="0">
                <a:latin typeface="Cambria" panose="02040503050406030204" pitchFamily="18" charset="0"/>
                <a:ea typeface="Cambria" panose="02040503050406030204" pitchFamily="18" charset="0"/>
              </a:rPr>
              <a:t>is an Indian based company </a:t>
            </a:r>
            <a:r>
              <a:rPr lang="en-US" sz="1400" dirty="0" smtClean="0">
                <a:latin typeface="Cambria" panose="02040503050406030204" pitchFamily="18" charset="0"/>
                <a:ea typeface="Cambria" panose="02040503050406030204" pitchFamily="18" charset="0"/>
              </a:rPr>
              <a:t>led by a team of enthusiastic food entrepreneurs who have core management skills and sound technical knowledge. We are committed </a:t>
            </a:r>
            <a:r>
              <a:rPr lang="en-US" sz="1400" dirty="0">
                <a:latin typeface="Cambria" panose="02040503050406030204" pitchFamily="18" charset="0"/>
                <a:ea typeface="Cambria" panose="02040503050406030204" pitchFamily="18" charset="0"/>
              </a:rPr>
              <a:t>to revolutionize the agriculture sector through continuous investment of innovations and industrial intervention. </a:t>
            </a:r>
            <a:r>
              <a:rPr lang="en-US" sz="1400" dirty="0" err="1" smtClean="0">
                <a:latin typeface="Cambria" panose="02040503050406030204" pitchFamily="18" charset="0"/>
                <a:ea typeface="Cambria" panose="02040503050406030204" pitchFamily="18" charset="0"/>
              </a:rPr>
              <a:t>Rootus</a:t>
            </a:r>
            <a:r>
              <a:rPr lang="en-US" sz="1400" dirty="0" smtClean="0">
                <a:latin typeface="Cambria" panose="02040503050406030204" pitchFamily="18" charset="0"/>
                <a:ea typeface="Cambria" panose="02040503050406030204" pitchFamily="18" charset="0"/>
              </a:rPr>
              <a:t> Foods</a:t>
            </a:r>
            <a:r>
              <a:rPr lang="en-US" sz="1400" dirty="0">
                <a:latin typeface="Cambria" panose="02040503050406030204" pitchFamily="18" charset="0"/>
                <a:ea typeface="Cambria" panose="02040503050406030204" pitchFamily="18" charset="0"/>
              </a:rPr>
              <a:t>’ commitment is a realization of the impact of agriculture on mankind. At </a:t>
            </a:r>
            <a:r>
              <a:rPr lang="en-US" sz="1400" dirty="0" err="1" smtClean="0">
                <a:latin typeface="Cambria" panose="02040503050406030204" pitchFamily="18" charset="0"/>
                <a:ea typeface="Cambria" panose="02040503050406030204" pitchFamily="18" charset="0"/>
              </a:rPr>
              <a:t>Rootus</a:t>
            </a:r>
            <a:r>
              <a:rPr lang="en-US" sz="1400" smtClean="0">
                <a:latin typeface="Cambria" panose="02040503050406030204" pitchFamily="18" charset="0"/>
                <a:ea typeface="Cambria" panose="02040503050406030204" pitchFamily="18" charset="0"/>
              </a:rPr>
              <a:t> Foods, </a:t>
            </a:r>
            <a:r>
              <a:rPr lang="en-US" sz="1400" dirty="0">
                <a:latin typeface="Cambria" panose="02040503050406030204" pitchFamily="18" charset="0"/>
                <a:ea typeface="Cambria" panose="02040503050406030204" pitchFamily="18" charset="0"/>
              </a:rPr>
              <a:t>we don’t solely focus on enterprising agriculture, but also consider the need and necessity to enhance rural lifestyle by providing better scope for livelihood.  </a:t>
            </a:r>
            <a:endParaRPr lang="en-US" sz="1400" dirty="0" smtClean="0">
              <a:latin typeface="Cambria" panose="02040503050406030204" pitchFamily="18" charset="0"/>
              <a:ea typeface="Cambria" panose="02040503050406030204" pitchFamily="18" charset="0"/>
            </a:endParaRPr>
          </a:p>
          <a:p>
            <a:pPr algn="just">
              <a:lnSpc>
                <a:spcPct val="150000"/>
              </a:lnSpc>
            </a:pPr>
            <a:endParaRPr lang="en-US" sz="1400" dirty="0" smtClean="0">
              <a:latin typeface="Cambria" panose="02040503050406030204" pitchFamily="18" charset="0"/>
              <a:ea typeface="Cambria" panose="02040503050406030204" pitchFamily="18" charset="0"/>
            </a:endParaRPr>
          </a:p>
          <a:p>
            <a:pPr algn="just">
              <a:lnSpc>
                <a:spcPct val="150000"/>
              </a:lnSpc>
            </a:pPr>
            <a:r>
              <a:rPr lang="en-US" sz="1400" dirty="0" err="1" smtClean="0">
                <a:latin typeface="Cambria" panose="02040503050406030204" pitchFamily="18" charset="0"/>
                <a:ea typeface="Cambria" panose="02040503050406030204" pitchFamily="18" charset="0"/>
              </a:rPr>
              <a:t>Rootus</a:t>
            </a:r>
            <a:r>
              <a:rPr lang="en-US" sz="1400" dirty="0" smtClean="0">
                <a:latin typeface="Cambria" panose="02040503050406030204" pitchFamily="18" charset="0"/>
                <a:ea typeface="Cambria" panose="02040503050406030204" pitchFamily="18" charset="0"/>
              </a:rPr>
              <a:t> Foods</a:t>
            </a:r>
            <a:r>
              <a:rPr lang="en-US" sz="1400" dirty="0">
                <a:latin typeface="Cambria" panose="02040503050406030204" pitchFamily="18" charset="0"/>
                <a:ea typeface="Cambria" panose="02040503050406030204" pitchFamily="18" charset="0"/>
              </a:rPr>
              <a:t>’ uses sustainability as the umbrella term to describe responsible business operations which include economic, environmental and social responsibility. We are committed to manage and develop our business in a sustainable manner and recognize that balancing these three aspects on a sustainable basis is a necessity to create long-term value for all our stakeholders</a:t>
            </a:r>
            <a:r>
              <a:rPr lang="en-US" sz="1400" dirty="0" smtClean="0">
                <a:latin typeface="Cambria" panose="02040503050406030204" pitchFamily="18" charset="0"/>
                <a:ea typeface="Cambria" panose="02040503050406030204" pitchFamily="18" charset="0"/>
              </a:rPr>
              <a:t>.</a:t>
            </a:r>
          </a:p>
          <a:p>
            <a:pPr algn="just">
              <a:lnSpc>
                <a:spcPct val="150000"/>
              </a:lnSpc>
            </a:pPr>
            <a:endParaRPr lang="en-IN" sz="1400" dirty="0">
              <a:latin typeface="Cambria" panose="02040503050406030204" pitchFamily="18" charset="0"/>
              <a:ea typeface="Cambria" panose="02040503050406030204" pitchFamily="18" charset="0"/>
            </a:endParaRPr>
          </a:p>
          <a:p>
            <a:pPr algn="just">
              <a:lnSpc>
                <a:spcPct val="150000"/>
              </a:lnSpc>
            </a:pPr>
            <a:r>
              <a:rPr lang="en-US" sz="1400" dirty="0" err="1" smtClean="0">
                <a:latin typeface="Cambria" panose="02040503050406030204" pitchFamily="18" charset="0"/>
                <a:ea typeface="Cambria" panose="02040503050406030204" pitchFamily="18" charset="0"/>
              </a:rPr>
              <a:t>Rootus</a:t>
            </a:r>
            <a:r>
              <a:rPr lang="en-US" sz="1400" dirty="0" smtClean="0">
                <a:latin typeface="Cambria" panose="02040503050406030204" pitchFamily="18" charset="0"/>
                <a:ea typeface="Cambria" panose="02040503050406030204" pitchFamily="18" charset="0"/>
              </a:rPr>
              <a:t> Foods’ </a:t>
            </a:r>
            <a:r>
              <a:rPr lang="en-US" sz="1400" dirty="0">
                <a:latin typeface="Cambria" panose="02040503050406030204" pitchFamily="18" charset="0"/>
                <a:ea typeface="Cambria" panose="02040503050406030204" pitchFamily="18" charset="0"/>
              </a:rPr>
              <a:t>believes in the concept of partnering with farmers. We educate them through the processes and value addition which immensely influence and immediately transform farmers both qualitatively and economically. Our motive to make every farmer a stake holder framed up our business model. </a:t>
            </a:r>
            <a:endParaRPr lang="en-IN" sz="1400" dirty="0">
              <a:latin typeface="Cambria" panose="02040503050406030204" pitchFamily="18" charset="0"/>
              <a:ea typeface="Cambria" panose="02040503050406030204" pitchFamily="18" charset="0"/>
            </a:endParaRPr>
          </a:p>
          <a:p>
            <a:pPr algn="just">
              <a:lnSpc>
                <a:spcPct val="150000"/>
              </a:lnSpc>
            </a:pPr>
            <a:endParaRPr lang="en-IN" sz="1400" dirty="0">
              <a:latin typeface="Cambria" panose="02040503050406030204" pitchFamily="18" charset="0"/>
              <a:ea typeface="Cambria" panose="02040503050406030204" pitchFamily="18" charset="0"/>
            </a:endParaRPr>
          </a:p>
          <a:p>
            <a:pPr algn="just">
              <a:lnSpc>
                <a:spcPct val="150000"/>
              </a:lnSpc>
            </a:pPr>
            <a:endParaRPr lang="en-IN" sz="14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42948035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3578882"/>
            <a:ext cx="12192000" cy="646331"/>
          </a:xfrm>
          <a:prstGeom prst="rect">
            <a:avLst/>
          </a:prstGeom>
          <a:noFill/>
        </p:spPr>
        <p:txBody>
          <a:bodyPr wrap="square" rtlCol="0">
            <a:spAutoFit/>
          </a:bodyPr>
          <a:lstStyle/>
          <a:p>
            <a:pPr algn="ctr"/>
            <a:r>
              <a:rPr lang="en-GB" sz="3600" b="1" dirty="0" smtClean="0">
                <a:solidFill>
                  <a:srgbClr val="002060"/>
                </a:solidFill>
                <a:latin typeface="Cambria" panose="02040503050406030204" pitchFamily="18" charset="0"/>
                <a:ea typeface="Cambria" panose="02040503050406030204" pitchFamily="18" charset="0"/>
              </a:rPr>
              <a:t>Thank You</a:t>
            </a:r>
            <a:endParaRPr lang="en-IN" sz="3600" b="1" dirty="0">
              <a:solidFill>
                <a:srgbClr val="002060"/>
              </a:solidFill>
              <a:latin typeface="Cambria" panose="02040503050406030204" pitchFamily="18" charset="0"/>
              <a:ea typeface="Cambria" panose="02040503050406030204" pitchFamily="18" charset="0"/>
            </a:endParaRPr>
          </a:p>
        </p:txBody>
      </p:sp>
      <p:sp>
        <p:nvSpPr>
          <p:cNvPr id="3" name="TextBox 2"/>
          <p:cNvSpPr txBox="1"/>
          <p:nvPr/>
        </p:nvSpPr>
        <p:spPr>
          <a:xfrm>
            <a:off x="1447800" y="756756"/>
            <a:ext cx="9296400" cy="2354491"/>
          </a:xfrm>
          <a:prstGeom prst="rect">
            <a:avLst/>
          </a:prstGeom>
          <a:noFill/>
        </p:spPr>
        <p:txBody>
          <a:bodyPr wrap="square" rtlCol="0">
            <a:spAutoFit/>
          </a:bodyPr>
          <a:lstStyle/>
          <a:p>
            <a:pPr algn="ctr">
              <a:lnSpc>
                <a:spcPct val="150000"/>
              </a:lnSpc>
            </a:pPr>
            <a:r>
              <a:rPr lang="en-GB" sz="1400" dirty="0" err="1" smtClean="0">
                <a:latin typeface="Cambria" panose="02040503050406030204" pitchFamily="18" charset="0"/>
                <a:ea typeface="Cambria" panose="02040503050406030204" pitchFamily="18" charset="0"/>
              </a:rPr>
              <a:t>Rootus</a:t>
            </a:r>
            <a:r>
              <a:rPr lang="en-GB" sz="1400" dirty="0" smtClean="0">
                <a:latin typeface="Cambria" panose="02040503050406030204" pitchFamily="18" charset="0"/>
                <a:ea typeface="Cambria" panose="02040503050406030204" pitchFamily="18" charset="0"/>
              </a:rPr>
              <a:t> Foods is committed to ethical sourcing of raw material. We had tied up with local farmers and agricultural departments and ethically streamlined the process of sourcing. The peeled rind and other wastage from the jackfruit is converted to organic manure. We aim to encourage farmers towards organic farming and to facilitate this, we would distribute organic manure to the farming community as part of our CSR. </a:t>
            </a:r>
          </a:p>
          <a:p>
            <a:pPr algn="ctr">
              <a:lnSpc>
                <a:spcPct val="150000"/>
              </a:lnSpc>
            </a:pPr>
            <a:endParaRPr lang="en-GB" sz="1400" dirty="0" smtClean="0">
              <a:latin typeface="Cambria" panose="02040503050406030204" pitchFamily="18" charset="0"/>
              <a:ea typeface="Cambria" panose="02040503050406030204" pitchFamily="18" charset="0"/>
            </a:endParaRPr>
          </a:p>
          <a:p>
            <a:pPr algn="ctr">
              <a:lnSpc>
                <a:spcPct val="150000"/>
              </a:lnSpc>
            </a:pPr>
            <a:r>
              <a:rPr lang="en-GB" sz="1400" dirty="0" err="1" smtClean="0">
                <a:latin typeface="Cambria" panose="02040503050406030204" pitchFamily="18" charset="0"/>
                <a:ea typeface="Cambria" panose="02040503050406030204" pitchFamily="18" charset="0"/>
              </a:rPr>
              <a:t>Rootus</a:t>
            </a:r>
            <a:r>
              <a:rPr lang="en-GB" sz="1400" dirty="0" smtClean="0">
                <a:latin typeface="Cambria" panose="02040503050406030204" pitchFamily="18" charset="0"/>
                <a:ea typeface="Cambria" panose="02040503050406030204" pitchFamily="18" charset="0"/>
              </a:rPr>
              <a:t> Foods is committed to ethical sourcing of raw material. “Feed the Feeder” is our prospective initiative to make sure that all the stakeholders in our raw material supply chain are deservingly paid. </a:t>
            </a:r>
            <a:endParaRPr lang="en-IN" sz="1400" dirty="0">
              <a:latin typeface="Cambria" panose="02040503050406030204" pitchFamily="18" charset="0"/>
              <a:ea typeface="Cambria" panose="02040503050406030204" pitchFamily="18" charset="0"/>
            </a:endParaRPr>
          </a:p>
        </p:txBody>
      </p:sp>
      <p:sp>
        <p:nvSpPr>
          <p:cNvPr id="2050" name="AutoShape 2" descr="data:image/jpeg;base64,/9j/4AAQSkZJRgABAQAAAQABAAD/2wCEAAkGBxQUExYTFBQXFxYYGhsXGhkXGRgZGxcaGRsZGhkZGx4ZHioiGhspHxkcJDMnJystMDAwGSE2OzYuOiovMC8BCwsLDw4PHBERHC8nIicxLTIvOjo4MTEvMTgtOC8vMTEyLy8vLy8vMTEvLzkvMTkvLy86Ly8vLy0vLy8tMS8vL//AABEIALcBEwMBIgACEQEDEQH/xAAcAAEAAwADAQEAAAAAAAAAAAAABQYHAgMEAQj/xABAEAACAQMCBAQDBQUHBAIDAAABAgMABBESIQUGMUETIlFhcYGRBzJCobEUI2LB8BUzUnKS0eGCorLxY8IWJFP/xAAaAQEAAwEBAQAAAAAAAAAAAAAAAwQFAgEG/8QALhEAAgIBBAAFAwMEAwAAAAAAAAECAxEEEiExBRMiQVFhcYGhwfCRsdHxFBUy/9oADAMBAAIRAxEAPwDcKUrNeORXfDGM8UjS2xYF1kfUVLEA6sjux2ZcHJGc9TxKW1ZweN4NKoTVEteeZbmGT9jtHedWCYZkEaalBEjMWXK5yMDfynpX3lblq9Sc3N5dmRmBBiQsY9wfLg4UAH0Xt1opZxgZLu7gDJIA65PTHrUDPzpYodJuFz/CHYfVQR+dVv7SL5ndbZSQgUO4H4yfug+wAz8/aqavCvaqN+uVc9q9iaNWVk2Ph/MFtMcRTxux/CGGr/Sd6kmYAZJwPevz9xLhnkPl3qcF1JJwiaOeXOiRNAc5Z8Ybwxk5bBwR1/Ku6tYrPY5nDabPSsyk5yS3s4rS3lWW6SOOElPOkbaQCdWNLkdAATvjO1L9prOxigDMs1wzySEk5TVuyrj7pJIyR31nvU874wTb9uziPqeEXi85itYm0yXEasOoLDI+IHT5122XGrebaKeJz6K6k/QHNYovCvbb3611XHCMg7b/AC7VTXiKb6JnVg/QFKyLlO/nktbu3eZyghOHcnMerynSxOcEE4GdsbY3qT5b5kisuHIHkDysHeOIHLFXYmMH/AuCG36AnGauRujJZ9iGXpeGaVUfxLjUEGPFlRCegY7n5dap3BLy4is7i9mZjJMQUQ5CA/dVlU9ASfmqL1zVIksmkYu5LOxyWbJLZ61Ddq41pfLJK63NZNftuarNzhbmLPoXCn6NipdWBGQcg9xWDScKHpXs5Eu54b1I42bwnfS0ZPlIPUgdAR1yPT41xVrlN4aEq8G35pWV8pcQitbq+mnnRY2k0glsmSQs8jaVGWbSrAZHrjtUjy3xKW8upL1i6W8KuI1G2QRurY2Y7FiOx0Vb8xESZeL/AIlFCuuWRUX1YgZ+Hr8qi4ecrFjgXMYP8WV/NgKy7iRkuZWllOS3T0QdlA9B/wA1524UB2FUJeIrPC4LHk/JuVtcpIupHV19VIYfUV26hnGd6/P9nHPBOskDNGQRuDjV30kdG+B2q5cRmjj4wlzLKiJHDrkZmACDQ0SwjfJbW2vH8XTvVuvUKxZS+P1IZraafXTc3CRqXdlVR1ZiAB8Sazu44w/EruOGAuLaNlkZwCpJXJ1ZO6jbSo2OST6Y8XPl089w0eT4cR0qo6FvxMe2c7fAe9eW6mMIuX4Pa473hF1bnexBwbhfjpfH104qT4fxiCf+6mjf2VgSPiAcisXHCvYVH8SsCulkBDA7EHBBHcY3FVa/EMvDRJKrB+hGcDqQO2/r6VzrGeYnkuLGyWWdfF8RkGpgCQSV8ZiTtoCkFu+r6z3M3OizhbSwcyPISjuoOMYOVQsNy3+IbAZ3zuLvnLGft+ckDeHhmkUqK4fAtpaojMSsSAEncnA3x89gPgKq3EuNSuc6mjXsqHGPckYJPzqPUauFCW7t+xJCDl0X6hrI5uKXER1RTyZG+GJYH5MSCKvnJ/Hxdw6iAsiHTIo6Z7EexH8x2pp9VG7rhnsq3EsNKUq2RnFs4261l91Z8XkjmiuDBIjIwMbFPPsf7oxqGVgQCC+N8VpV7crHG8jfdRS5+Cgk/pWDZnmma5dss7EnO4Hogz2A2qtqLFWk2eqG4nrDj01pFC1tDEsMwDld3LMvkZSQ2Q2FXucZPWrpyrzU11I0TQ6MLrBD6x2yDsN8nruDg1TYLRCv3FBGdwBkZ6gY7bCtA5Tv/Ej0HAaPC7DAK48pwNuxHyqlptX5lmxPB1Kpx5zwQnONpifXj76DB+GxH6fWofwdhWj8T4ekyaH+II6qfUVWLrlWb8Dow/iyp+mD+tVtZorfMc4LKf6E9dsduGVqe3BFVris6RFiIY2kyAsjBiwVM+VQCBuxPXO3betQsuUiTmZ/+lO/xY/yHzrp5i5N8aeCRNEaR6dWBhsK2rbA3ONtzt13r3TaS+Hqlx7YI7rMrESv8Z5fitZbbiEruqvNEZkAjCxuVJ1k6c6PEUAjr5s52xVh52twzQyDcYZQeo3ww+oz9KnOaOF/tNrNb7ZkQhc9A/VD8mAPyqK5O4LMnD0t7vd1yAAQSi58g1DbIHTHbArT1FHmVuEeM/3IoS2SyVVYNqS24IAz16kfH+VWC85XmH3Crj38p+Y6fnS25XkbBlYIB/h8x9fgOvvWDHR6jO3a8/p/UuOyGM5Kbx2yt0Vi8KvpU6NTMFVyRgkKfNgDp7iu285bVrJL92MQMa+NGkSklQ2gSJ6MEIYlgxOOtXLmLlJZYo0iUZQk5YnJyOp7Hpnpt2qx/wBnq0HgP5lMfhtn8S6dJ+orboolFbZ+xSm3KTIvmBEmstURDR4R1K9CoIORjtjf5VS0gqd+zHhF1awywXI8iyHwskNlTnURgnyE4IB3yzbV7uIcrnJMTDHUK3b2BHb4/WqviGlssxOte2GiemxJYZVGgGKiOKwRgDxI/ETUCyZK6lU6iCRuM4Aq5w8rzscMUQeudX0AFSN5ynGbeSNQGkddnfsRuMY+7/Wc1U0+jv3bmsY/b6HdlsdrSKHyty8vEYZVASARSKYmjTUAWU6kOs6iANHRgM4OKuPIgik4cYYmJZfFjkDaQySMzalbSAMDOAcfdAqS5K4I1pb+G5BYuznHRdWMKPXYD5k1C8M5euIOLz3EYAtZ01PuMF8DbTnOvXqbOMYkbetuFeIrK5ff5KayuSEjt8YGPbHce1di2+f6/T3q48X5fWRi6Npc9QRlW99twf6xUTFy5PqwfDx65Pfr0H/NYM9BfGeMZXsy8rotZKzxBAI3ZRvgge5ORt6YyN68nLNrHeTy2qwrFC0RLFAXZShQKxaTI1E46AflWk8O5ajTLP8AvGIxuAFAxjZfh65qP5I5Ve0eZ3ZT4mkAJnGF1HJyOp1dPatHS6aytpS6ff4K1stzWOjx/Z9ax2011ZmRnnRkY6wq649ClWQDfA1kHJOD8a8fHrLTPLn8TF/iG3z9cj5V7ObuW7h+IWd5agBkOiVsgeQNncZ8ylWddt9x8rRxfhKTgZOll6MO3sR3FS6zTStr2x4aeV9RTPZLkz8wiuie2B/r6VZJ+Vp8+VoyPUkj+Ve+w5TUENK2v+EbL8+5/KsiGh1DeMYLLtgkZfZXAW4hSOCPxXmGp8MzuHcAZ3wAEx2PTParZacCt+HcRgLSyaJxIsWoRhI5PKAjEL+IOQuMdMb5zU2eUT/aK3gKLGvmCqMMWKaCDtjGSTnNd32j8vteWbRxgGVWV48kDcHDAE9CVLD6Vt01yjH1LldfgpPLy2e3nCQiDYZyyg/Dr/L8qq1vGGBJ3OferTBw+V7JIZ2Bm8JQ7DfMigb++4+e9Up9SEocqc4I3BHas7xKD8yMmuGi1S/Tg8HFYSSwQHbpjqKl/sp/vbnHTTHnHTUS+MfIGqzx/i4TyKPifX/err9ktkVtnnYYMz5X/InlB+ur5YqTQ1tSTPLZcF8pSlbJXK7z7KVsLjHdNP8ArIU/kayvgz7f18/gTW08WsFmhkibo6lc+meh+R3+VY2bCW2lMUqlSO+Dhx6qe4/33rL8RjLGV0T046J2AbYqa5RJ/aNuhQ5+q1BWz5xg5z0xuT8AKu/LHC2jDO4wzYAX/Co339yf0FZmhqnK9NdLsluaUeSwUpSvpymKUpQClKUApSlAfAK+0pQClKUApSlAKUpQHB1zX1VxXKlAKUpQClKUApSlAKUpQEPzJHcNCwtiBJkEZIGR3AJ2B+NZVfWXEllV57eaXUwYhcvkdCuqE/u9ttsdvhWpczcyQ2UYkmLYY6VCLqJOCfgNh1JFVuy4/d8SSUW8HgW7IyrPKW1uWUj92q7Df8WSB7naq1tUZvlvJy++yqx6IlnE1k1wBMWjYOzhEdVdIpGRiygAgglTsw75FaXydxX9otlk8DwACUCdVwuACnlXy9ug6Gs64PDc8HmLyxB45FCyGNsgldwVJwAwLHZgMg7Vq3Dr+OZBJGwdD3Hr3B9CO4PSlKS+n0we7m3ye2lKVZPT5WfcR5mntZvCvokkhdspIqnSAd8DIIYgfhOD3yRWgGsq4tzg17DPbyWM0a6SdaBpHiYbo0kbRrpAK77+oqGzrvDPGy0S838OhiMyOmx0hI0w7uQG0KuAScEewzvXi5a49xS4uQ0loILQg/f2kAwdJ3OosTjbQBjPxqscqcwW3DxkpLMZ1RzKoQAAZXCqW3AYNuDuNPpWjcD5ptrpikMhLAZwyspI9RqAz17etc1zi8LKT+DzOXyydpSlWDoUpSgFKUoBSlKAUpSgFKUoBSlKAUpSgFKUoBSlKAUpSgFKUoBSlKA8d9ZxSrpmjSRAdWJFVlBHQ4YYyPWq7f8ANOnywqukdGbOD/lUY2/rFSfNdzogb+IhPkTv+QI+dUlulY/iOsnXJQhx8snqrUllnpn51mXIkiikQ7FcEZHcdSD9KuHLF5BJArW6qkYyNCgLobqykDYHfPvnPesv4onlOPlU19ktwfFuI8+XSjfA5Iz8x+le6HUznLEnk9thFLKNOpSla5XODMAMnYCsXvue7uadmiYrDkhFCqfLvgnIOSQMnO3atR5yuDHZXDDr4bAfFhpH61jvB49hWfrbXBJIkrjk90HDdUUcZZtEQIRWw2kMckZxqxntnFaHyXw+2VBJFHpkUeG5LEn1zucb+oHt2qq267VN8oTlZyg6OhJ/6dx+p+tZuk1EvPSlzn+ImtqjjKXJeqUpX0RVFKUoBSlKAUpSgFKUoBSlKAUpSgFKUoBSlKAUpSgFKUoBSlKAUpSgIvmGz8WF1H3gNS/Fd8fPp86z4S7Vf+YuItBA0qRmQrjyjPTO5OBnArH77mbxZizARIzAkKpYBScFsMRq7nbGd6x/EaPMlFx7Ja7lDhnZxS8QdTVs+yC28k82NndUB9dAJP5v+Rqo/sVtL463Fz4TxSsq6Uz4kYxpdVLatR3GN9xWp8ly2ptkW0YtFGSmSGDa/vNqDAHUdWen4hjapdHp9kssWWJ8FhpSlaZERnMXD/HtpYe7oQP83VfzArGeGhkYqwKsvlIOxUg75/rtW8E1nV/xG1muWivLdoJQfLIGHmTorORtg46+YDBGRiqOso8xcPDJK7FB8kfbt7VaeULMlmmIwMaV9/Uj2GAPr6V3xcCtIYzIzZjUaizvlQOuSRjaorl/7Qobm6/ZoIJWj3AlxhRpBOSuPIm2AWIO42qppfD3XYrJtfRHdlyawi90pStkgFKUoBSlKAUpSgFcC24GP+K+s1cF60B20pSgFKUoBSlKAUpXAn6UBzpXAL6GvqtQHKlKUApSlAKUpQHnurlI1LyOqKOrMQoHxJ2FU3i/MVncl4reJbydEYoRCJI0bB0lpGGnTn0Jz0G9T3NPLUN9GIptYCtrBQgEHBHcEdCe1R1pNaWCeBbxdPvaNyW/jYnLN9flUFtkYLM2kgoyk8IoPK9+vitFxNCySrGV8eLT4TquFO6goCu2QO3uTWtcI4fDDGEhjVEJ1YXoSe+e52G/wqp8W47bTeW4gYLggOGGpc/ewRgjoM/DoasnLEEaW6CGRpIzkqzHOxPQAABQOmnAxiuaJxl/5af9xslF8kzSlKsg+VmXNfMthewPGH0yAZikkVkTWMlRr7K2Mebbp3xWm1j3EebLdLmWOCzg8PUUdtOkykEhj5MDGc42OeveoLpqK56G1y4R3co/sUMei9kiy+iQR5YoDjGpio0lvwnOcFDWncPki06YjHpXbTGVIX2wuwrHLbhmY4V8jLEGAbBWRlJLBW3IYqTscDvvV/5N4DEhW4SRmbSUK4ACk4JGBv6dTvsarUalSlsjhnrhKPtwXECvtKVoHgpSlAKUpQCuLGjnauAFAfAtdoFfFGK5UApSlAKUpQClKUBxbpXwdq51w6fCgGd9qKO9FFc6AUpSgFKUoBSlKAi+YbsxwswOCcKD6FjjNUUxgA4zkYB/XH075q6czWxkgcDquGA9dJyfyzVHEu2PbFYPimfMjnrHBao6IzjDZU/X4ntt+VTX2TXza5rfPlAEgHoc6W+u30qv8SmHrip77IbfL3MvbyRj/uYj/wAa98P3b0LujTaUpW6VSN5hu/Btp5R1SJ2HxCnH54rEOD264G29bVzTZtLazxqMs0bYHqRuB88YrGuDNj9PnWX4i3hE9KLJbRgCrDydclZmj7Oufmv/AAT+VQNuwqwcoWuZTJ2RcfNu30z+VZWicv8AkLb8/wCya1LY8l1pSlfUlIUpSgFKUoBXFVxXKlAKUpQClKUApSlAKUpQClKUApSlAKUpQClKUApSlARvGeIpbxGWQHSMDC4ySTgdSB9ayi/47C85WEBY2YAeIdIGcb5AOFyfp3FbFPArqUdQysMFWAII9CD1qj8z8A4VGP3iRpKFYpFG/hvLgE6QgPmJ6A4qnqdP5uM4wgpSi8xZTTy9Lc+OVeJDbyGKTXJgDAB15AwE32Psdq0/kjhEdtarHG6yZJd3UgqznrgjsAAB7AVmPLEVvfzPHcKsTSKjQyQsVbUB518+VYtnVgjsa1Xlbl2KyiaKIswZzIzPpyWIVfwgDooHTtXunqjHmK4Dm5Mm6UpVsHys9ueE2N1PJ+zzhJQxDpjyuwPmKhsZ3zkqcZrQjVB574JFMslxA4/aYV1lYmBZ/D3wVB2cdj12A9KhugpRw1kbnHlEhacnEffmyP4VwfqScV7rLjllHMLKOVPF38gyd+4ZgNOvboTmqfygb+/hlSW5lihOjS+hRK6lTqVGIGBjS2rBJ1jB61aeX+RrK0KvFFmRekjks2SMEj8Knc/dA6moqKK4eqEcZ/qeucpFopSlWzwUpSgFKUoBSlKAUpSgFKUoBSlKAUpSgFKUoBSlKAUpSgFKUoBSlKAr/OPBprqDwobhoG1Allz5gAfKSpDAbg7HtUZy5yxacNBd5A87/emkxrb10jcgfUnuTVm4pdeFGz+g2HqTsB9cVn1zIzkuzamPUn+thWdrdZGhpJZb/Qkrq3vJ7uNcK4bdYVZY4ZBsCqhAT2BBAzjtgg+9WvgFpNHCqTyiRxtqAx5RsoOd2OOpPr86yrisWxyB7/CrV9l/GXcSW7kt4YDIT/hOxX4A4x8fhXOk1SsfKw38Hs6lHlGgUpStMiPlY/xDhnCoLl4zLcM4JzpI/cseyumli2/ct9c1q/EbkRxSSHoiM/8ApBP8qwGxtPEbxXJLsxZj6s25P1NU9Xaq0juEFLs9FxaPJFAzGUzICjMdJXAY+EyFWyvl6gjbYZ2rROROHXylZZpmeJ1J0vIZDn8OM50nvsfjv0r9lBgVa+TLwhmhJ2I1r7EfeA/I/I1m6bVb71GXGesHdlCXqRcKVn39rXEHG/BnkP7NcpiAfgDKFwB6NkMD6619RUn9ofH5LWKMxkKzvpJ2JChWY4B9wBnHetqU1GLb9iDJba+1UhzcvgxFMSSsgLdVVWx5s9+udqi5eP3LHPiafZVXH5gmqlviNNbx2/oSxrlLk0GlVHhvMzhgsuCp21jYr7kdCPp86j/tNvrm3NtdQu4hjkHjBDsQSuNQ/EpGpfYsPlLTqYXR3R9uzmcXDsv1KiOO8U8K0luIypxGXQn7pJGU+OSR8c1WOVuc9VszSsZJQxAXAUlcDG4GMZzv8Nq7svhW/U8HK5eEX6lUG55inkOziMeigfmWyf0rttOYpkxqIkHowwfkQNj8Qap/9pRuxzj5JfJljJeaVT+eJJ5uHu9o7q4w5EZKuVX76Aqchh1266cd6k+TeMC5soJywLFAJD/8i+WT/uB+VaEZqXK6IvfBO0rN+UeeGklmM8mV3KKqgj72Aqke2OvXrmvbeczTSbJiNfbdvmT/ACFVLNfVBZffx7nUIOfRe6+GqBa8bnTfxS3+cAg/ofoas9lxD9phcI2iTSVyN9DEEKw9Rnf5V7Rrq7ntjw/qdTrlHkmRSqB9lXEpSk9pdMxngkOdbFjofphm3Yag2PZl9RXXxrmx4+JiHxMQpoDBQG+8Mkt3zuPgBmrE7VCO5kWeMmh0qmcQ5rdjiEBV/wARGWPuAdgPjmo6Lis4bPjOfjgj6EYqlZ4pTF4WX9iaNMmaJSq9wHjpc+HLgP8AhI2DY6jHZv1qv8lcWuVv7yzu5CzZ8WHPQpk5KeilSm3bDehq3VfG2KlDlMjknF4ZoNKovPvNEltPBFGwUMC7nAYkagAMdQPvfH5VI8R5sUbQgN/Ec6fgB1P5VzZqq6873jAinJ4RaaVn39u3OrPi/LSuP0qc4PzCWcRygAnZWGwJ9COx96r1eJU2S28r7kkqpJZPXzbCWtnx2KsfgCM/7/KqQDsa0m7ZAjFyoTGGLEAYO25NZdxK4jilMSSeKMgAx5brjA8ucnftmqnilLc4zX2O6bElhnh4k+1Sv2TQ5uJ37LGq/Nmz/wDSqvxCOeQMYVdwjFG0ox0ttlDt97BG3wrS/s14E1tbEyjEsra2B6qMYVT74yf+qu9BTJSTYtksFwpSlbJXIXm+MtZXCr1MT/TBz+Wax3gpG361vRGdqzXivIksbs9thoychCcMm/QZ2Yem/p8az9dVOccx5JapJPk81vUzyzbsZwwP3VYn5jSP1rzWPLtwdmj0e7MuP+0k1cOE8NEKkDdj1P6Afw/71m6PR2O1Tkmkia2xbcJkD9pVwsdtHIUV5FmjaIs2jS6nVqyFJxhcEdweoqi8d47HxAW80riIxs0LpEDK2WKHKLt1AHr88Vbr/gMt9fs06MttDhVVs/vdiRpxsVJOWPoFXrnHTxmzlj4nZpbwaYEXbRGREhkLiVvINKsEAxnvj1rZmpSznrOCk+Xz0Vnh9yqjSAwyzbONLgaiArKdwwGAR7VKLc7VCc1cEuoLqSVo3aJnZ1kQFlwxJGrH3TvvmvCnFh2NYd+lak+C7XPjBaHuB6/13q6Wd0h4frlAZBE+pW6Mq6hg9eoGKy3hqzXMgiiUsx2Jx5VHq3YD/wBVeOaOBzyJbWEIIiAzJMfugqMeYDvuzAHYkr6ZFvQUSrcpY9sHF8lhFMi5l8eyawl0RLEkbRkMzkxxMoCNkAMem5K9OlcbCSOPdPGClEwZo/CLE5JdAfwdADk/dq3c+8B8GwWG0hYgyKJfCQtI6KrnLaRqclwtR/PfAbuTwrhYzI3hIrogyUkGSxC5yy5OwGem9WdRS5xafL4IKntll9nCKc4G1fXn96r7yPGuWJBH3gcg/PNcYb5piEUFnP3QoJLe239bVjy0jzguqw0vkO51LMvZWU/NgQf/ABFUm35sCTXFoiRxwXEkyoyl2ZWcMviKAv3TpDaQNix3wKsX9i3MPDzFGmqed1EmCP3aNtg+2Bg46aye1ez/APGP2Xh8ywrruTE+ZFXzs7DB0HqAPwgfqa3KITjXGHwuf8FK15k2jOuGxxRhGQTHdtUjR6ISRjSqNkhmwSTv2HTFT1veAjNdk/Ld3Pwu3VUKyRM/7phoYx50rs3RsKDg42b5VVFkkgGiaN42H+NSv6/yrO1Wlbe5L4J6ZpRwi2mfapjk26//AGdPrG2fkVIzWejihbAG+dsYyT8P/VaDyXweeGKS5aM+KUIiiY6Se/mz90sQBv8AzqPSaaXmqXwSWTWxkZz3zObPiAliSMssISVmLZZWbVowMDUAqkNk41naq9fpHJPPKFnkZyJf3cbBIRIVZjMzYIAU7bD1wavvJXKfh6rm5AeeTzAMM+EDudjt4hbJJ7dB3zEcE4Ndy/2lHIrR+IxKO4IDuXYjB7oFVBkdm9sVrWQlNer3zwUo98kXaXwJwMenb6V7GmwevwqCThFxaahNE++TqAyjdfLqGQB+vttXik4zq6Hp3O5+BNYtmkcXguxsyWu0vNMsZzvrXH+oVKfaTxUW01pMkatMhkILOVwhXQykAeYHXkbjBXPrUTyRwSaaZJpEKxIdYLDBkYbqFz2zgk+30lODctPd3Ml3ex+XUypBIM9DpGoHYoABjqGJLdMZ0dFVOqtpe7/jK+ollpIqHF+IQ3c6XTM/7yIEQwoZnDRggoDsQNWTnT09MivZYXQAVc5wOu2/v/vVisrec8WuF8Nkh8Hw0bQQiRhE0hD9377scD+L0NUO74Vc2kreNE4HTWATG3uGG3vg7+1c6vT71n7ntEkslqFx711y3WMnOKrK8W9DUpy9YS3kgVAfDyNb48qjvg/4vb3+dZsNLJy4LO9e5q97YrdW/hyZAdVJKnBB2YEe4NUTin2YBB4kd2yhQWYyrkjTvqBQrpwB6fOrlzTNdRwD9ijR5MgYbfSmDkgZGo9BjI6+1QnBuW7qZ/H4jMzbYW3Rysag/wD9PDIWRvbcD1avopVxl2ssoSSb6KrwIy3MtwtncSRPIFmbxUwspPlkZGGWjZSVGQM7j0zWhcn2F1DCVupvFcuSpyW0rhQF1FQTuCd89etVy85Ee3Ky2Ejh0GNLuMnAwNLFSCfZtj+VW/l+7mliDTxGJwdJB/FjHmx+EE5236dSMEq4tPnP7HiznklaUpU50K4M3bvSlAcB6f18a7QKUoD7SlKAV4rnhUMn95DG/wDmRW/UUpXLQO+2tkQaURVHooCj6Cu6lK6ArgvcV8pQHCaBX2ZVYfxAH8jXXa2Ecf8Adxon+VVXP0FKVzgHrpSldAVweMEYIBHvvSlAdMVjGp1LGin1CqD9QK9NKV5gHwmutjSleg5ItdTWsZOSik+ukZ+uKUoD0UpSgFfCKUoDwzcHt3OWgiY+rRoT+Yr1RRBRhQFA6AAAD5ClK82oHJ6+mlK9B8xXIClKA+0pSgP/2Q=="/>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sp>
        <p:nvSpPr>
          <p:cNvPr id="2052" name="AutoShape 4" descr="data:image/jpeg;base64,/9j/4AAQSkZJRgABAQAAAQABAAD/2wCEAAkGBxQUExYTFBQXFxYYGhsXGhkXGRgZGxcaGRsZGhkZGx4ZHioiGhspHxkcJDMnJystMDAwGSE2OzYuOiovMC8BCwsLDw4PHBERHC8nIicxLTIvOjo4MTEvMTgtOC8vMTEyLy8vLy8vMTEvLzkvMTkvLy86Ly8vLy0vLy8tMS8vL//AABEIALcBEwMBIgACEQEDEQH/xAAcAAEAAwADAQEAAAAAAAAAAAAABQYHAgMEAQj/xABAEAACAQMCBAQDBQUHBAIDAAABAgMABBESIQUGMUETIlFhcYGRBzJCobEUI2LB8BUzUnKS0eGCorLxY8IWJFP/xAAaAQEAAwEBAQAAAAAAAAAAAAAAAwQFAgEG/8QALhEAAgIBBAAFAwMEAwAAAAAAAAECAxEEEiExBRMiQVFhcYGhwfCRsdHxFBUy/9oADAMBAAIRAxEAPwDcKUrNeORXfDGM8UjS2xYF1kfUVLEA6sjux2ZcHJGc9TxKW1ZweN4NKoTVEteeZbmGT9jtHedWCYZkEaalBEjMWXK5yMDfynpX3lblq9Sc3N5dmRmBBiQsY9wfLg4UAH0Xt1opZxgZLu7gDJIA65PTHrUDPzpYodJuFz/CHYfVQR+dVv7SL5ndbZSQgUO4H4yfug+wAz8/aqavCvaqN+uVc9q9iaNWVk2Ph/MFtMcRTxux/CGGr/Sd6kmYAZJwPevz9xLhnkPl3qcF1JJwiaOeXOiRNAc5Z8Ybwxk5bBwR1/Ku6tYrPY5nDabPSsyk5yS3s4rS3lWW6SOOElPOkbaQCdWNLkdAATvjO1L9prOxigDMs1wzySEk5TVuyrj7pJIyR31nvU874wTb9uziPqeEXi85itYm0yXEasOoLDI+IHT5122XGrebaKeJz6K6k/QHNYovCvbb3611XHCMg7b/AC7VTXiKb6JnVg/QFKyLlO/nktbu3eZyghOHcnMerynSxOcEE4GdsbY3qT5b5kisuHIHkDysHeOIHLFXYmMH/AuCG36AnGauRujJZ9iGXpeGaVUfxLjUEGPFlRCegY7n5dap3BLy4is7i9mZjJMQUQ5CA/dVlU9ASfmqL1zVIksmkYu5LOxyWbJLZ61Ddq41pfLJK63NZNftuarNzhbmLPoXCn6NipdWBGQcg9xWDScKHpXs5Eu54b1I42bwnfS0ZPlIPUgdAR1yPT41xVrlN4aEq8G35pWV8pcQitbq+mnnRY2k0glsmSQs8jaVGWbSrAZHrjtUjy3xKW8upL1i6W8KuI1G2QRurY2Y7FiOx0Vb8xESZeL/AIlFCuuWRUX1YgZ+Hr8qi4ecrFjgXMYP8WV/NgKy7iRkuZWllOS3T0QdlA9B/wA1524UB2FUJeIrPC4LHk/JuVtcpIupHV19VIYfUV26hnGd6/P9nHPBOskDNGQRuDjV30kdG+B2q5cRmjj4wlzLKiJHDrkZmACDQ0SwjfJbW2vH8XTvVuvUKxZS+P1IZraafXTc3CRqXdlVR1ZiAB8Sazu44w/EruOGAuLaNlkZwCpJXJ1ZO6jbSo2OST6Y8XPl089w0eT4cR0qo6FvxMe2c7fAe9eW6mMIuX4Pa473hF1bnexBwbhfjpfH104qT4fxiCf+6mjf2VgSPiAcisXHCvYVH8SsCulkBDA7EHBBHcY3FVa/EMvDRJKrB+hGcDqQO2/r6VzrGeYnkuLGyWWdfF8RkGpgCQSV8ZiTtoCkFu+r6z3M3OizhbSwcyPISjuoOMYOVQsNy3+IbAZ3zuLvnLGft+ckDeHhmkUqK4fAtpaojMSsSAEncnA3x89gPgKq3EuNSuc6mjXsqHGPckYJPzqPUauFCW7t+xJCDl0X6hrI5uKXER1RTyZG+GJYH5MSCKvnJ/Hxdw6iAsiHTIo6Z7EexH8x2pp9VG7rhnsq3EsNKUq2RnFs4261l91Z8XkjmiuDBIjIwMbFPPsf7oxqGVgQCC+N8VpV7crHG8jfdRS5+Cgk/pWDZnmma5dss7EnO4Hogz2A2qtqLFWk2eqG4nrDj01pFC1tDEsMwDld3LMvkZSQ2Q2FXucZPWrpyrzU11I0TQ6MLrBD6x2yDsN8nruDg1TYLRCv3FBGdwBkZ6gY7bCtA5Tv/Ej0HAaPC7DAK48pwNuxHyqlptX5lmxPB1Kpx5zwQnONpifXj76DB+GxH6fWofwdhWj8T4ekyaH+II6qfUVWLrlWb8Dow/iyp+mD+tVtZorfMc4LKf6E9dsduGVqe3BFVris6RFiIY2kyAsjBiwVM+VQCBuxPXO3betQsuUiTmZ/+lO/xY/yHzrp5i5N8aeCRNEaR6dWBhsK2rbA3ONtzt13r3TaS+Hqlx7YI7rMrESv8Z5fitZbbiEruqvNEZkAjCxuVJ1k6c6PEUAjr5s52xVh52twzQyDcYZQeo3ww+oz9KnOaOF/tNrNb7ZkQhc9A/VD8mAPyqK5O4LMnD0t7vd1yAAQSi58g1DbIHTHbArT1FHmVuEeM/3IoS2SyVVYNqS24IAz16kfH+VWC85XmH3Crj38p+Y6fnS25XkbBlYIB/h8x9fgOvvWDHR6jO3a8/p/UuOyGM5Kbx2yt0Vi8KvpU6NTMFVyRgkKfNgDp7iu285bVrJL92MQMa+NGkSklQ2gSJ6MEIYlgxOOtXLmLlJZYo0iUZQk5YnJyOp7Hpnpt2qx/wBnq0HgP5lMfhtn8S6dJ+orboolFbZ+xSm3KTIvmBEmstURDR4R1K9CoIORjtjf5VS0gqd+zHhF1awywXI8iyHwskNlTnURgnyE4IB3yzbV7uIcrnJMTDHUK3b2BHb4/WqviGlssxOte2GiemxJYZVGgGKiOKwRgDxI/ETUCyZK6lU6iCRuM4Aq5w8rzscMUQeudX0AFSN5ynGbeSNQGkddnfsRuMY+7/Wc1U0+jv3bmsY/b6HdlsdrSKHyty8vEYZVASARSKYmjTUAWU6kOs6iANHRgM4OKuPIgik4cYYmJZfFjkDaQySMzalbSAMDOAcfdAqS5K4I1pb+G5BYuznHRdWMKPXYD5k1C8M5euIOLz3EYAtZ01PuMF8DbTnOvXqbOMYkbetuFeIrK5ff5KayuSEjt8YGPbHce1di2+f6/T3q48X5fWRi6Npc9QRlW99twf6xUTFy5PqwfDx65Pfr0H/NYM9BfGeMZXsy8rotZKzxBAI3ZRvgge5ORt6YyN68nLNrHeTy2qwrFC0RLFAXZShQKxaTI1E46AflWk8O5ajTLP8AvGIxuAFAxjZfh65qP5I5Ve0eZ3ZT4mkAJnGF1HJyOp1dPatHS6aytpS6ff4K1stzWOjx/Z9ax2011ZmRnnRkY6wq649ClWQDfA1kHJOD8a8fHrLTPLn8TF/iG3z9cj5V7ObuW7h+IWd5agBkOiVsgeQNncZ8ylWddt9x8rRxfhKTgZOll6MO3sR3FS6zTStr2x4aeV9RTPZLkz8wiuie2B/r6VZJ+Vp8+VoyPUkj+Ve+w5TUENK2v+EbL8+5/KsiGh1DeMYLLtgkZfZXAW4hSOCPxXmGp8MzuHcAZ3wAEx2PTParZacCt+HcRgLSyaJxIsWoRhI5PKAjEL+IOQuMdMb5zU2eUT/aK3gKLGvmCqMMWKaCDtjGSTnNd32j8vteWbRxgGVWV48kDcHDAE9CVLD6Vt01yjH1LldfgpPLy2e3nCQiDYZyyg/Dr/L8qq1vGGBJ3OferTBw+V7JIZ2Bm8JQ7DfMigb++4+e9Up9SEocqc4I3BHas7xKD8yMmuGi1S/Tg8HFYSSwQHbpjqKl/sp/vbnHTTHnHTUS+MfIGqzx/i4TyKPifX/err9ktkVtnnYYMz5X/InlB+ur5YqTQ1tSTPLZcF8pSlbJXK7z7KVsLjHdNP8ArIU/kayvgz7f18/gTW08WsFmhkibo6lc+meh+R3+VY2bCW2lMUqlSO+Dhx6qe4/33rL8RjLGV0T046J2AbYqa5RJ/aNuhQ5+q1BWz5xg5z0xuT8AKu/LHC2jDO4wzYAX/Co339yf0FZmhqnK9NdLsluaUeSwUpSvpymKUpQClKUApSlAfAK+0pQClKUApSlAKUpQHB1zX1VxXKlAKUpQClKUApSlAKUpQEPzJHcNCwtiBJkEZIGR3AJ2B+NZVfWXEllV57eaXUwYhcvkdCuqE/u9ttsdvhWpczcyQ2UYkmLYY6VCLqJOCfgNh1JFVuy4/d8SSUW8HgW7IyrPKW1uWUj92q7Df8WSB7naq1tUZvlvJy++yqx6IlnE1k1wBMWjYOzhEdVdIpGRiygAgglTsw75FaXydxX9otlk8DwACUCdVwuACnlXy9ug6Gs64PDc8HmLyxB45FCyGNsgldwVJwAwLHZgMg7Vq3Dr+OZBJGwdD3Hr3B9CO4PSlKS+n0we7m3ye2lKVZPT5WfcR5mntZvCvokkhdspIqnSAd8DIIYgfhOD3yRWgGsq4tzg17DPbyWM0a6SdaBpHiYbo0kbRrpAK77+oqGzrvDPGy0S838OhiMyOmx0hI0w7uQG0KuAScEewzvXi5a49xS4uQ0loILQg/f2kAwdJ3OosTjbQBjPxqscqcwW3DxkpLMZ1RzKoQAAZXCqW3AYNuDuNPpWjcD5ptrpikMhLAZwyspI9RqAz17etc1zi8LKT+DzOXyydpSlWDoUpSgFKUoBSlKAUpSgFKUoBSlKAUpSgFKUoBSlKAUpSgFKUoBSlKA8d9ZxSrpmjSRAdWJFVlBHQ4YYyPWq7f8ANOnywqukdGbOD/lUY2/rFSfNdzogb+IhPkTv+QI+dUlulY/iOsnXJQhx8snqrUllnpn51mXIkiikQ7FcEZHcdSD9KuHLF5BJArW6qkYyNCgLobqykDYHfPvnPesv4onlOPlU19ktwfFuI8+XSjfA5Iz8x+le6HUznLEnk9thFLKNOpSla5XODMAMnYCsXvue7uadmiYrDkhFCqfLvgnIOSQMnO3atR5yuDHZXDDr4bAfFhpH61jvB49hWfrbXBJIkrjk90HDdUUcZZtEQIRWw2kMckZxqxntnFaHyXw+2VBJFHpkUeG5LEn1zucb+oHt2qq267VN8oTlZyg6OhJ/6dx+p+tZuk1EvPSlzn+ImtqjjKXJeqUpX0RVFKUoBSlKAUpSgFKUoBSlKAUpSgFKUoBSlKAUpSgFKUoBSlKAUpSgIvmGz8WF1H3gNS/Fd8fPp86z4S7Vf+YuItBA0qRmQrjyjPTO5OBnArH77mbxZizARIzAkKpYBScFsMRq7nbGd6x/EaPMlFx7Ja7lDhnZxS8QdTVs+yC28k82NndUB9dAJP5v+Rqo/sVtL463Fz4TxSsq6Uz4kYxpdVLatR3GN9xWp8ly2ptkW0YtFGSmSGDa/vNqDAHUdWen4hjapdHp9kssWWJ8FhpSlaZERnMXD/HtpYe7oQP83VfzArGeGhkYqwKsvlIOxUg75/rtW8E1nV/xG1muWivLdoJQfLIGHmTorORtg46+YDBGRiqOso8xcPDJK7FB8kfbt7VaeULMlmmIwMaV9/Uj2GAPr6V3xcCtIYzIzZjUaizvlQOuSRjaorl/7Qobm6/ZoIJWj3AlxhRpBOSuPIm2AWIO42qppfD3XYrJtfRHdlyawi90pStkgFKUoBSlKAUpSgFcC24GP+K+s1cF60B20pSgFKUoBSlKAUpXAn6UBzpXAL6GvqtQHKlKUApSlAKUpQHnurlI1LyOqKOrMQoHxJ2FU3i/MVncl4reJbydEYoRCJI0bB0lpGGnTn0Jz0G9T3NPLUN9GIptYCtrBQgEHBHcEdCe1R1pNaWCeBbxdPvaNyW/jYnLN9flUFtkYLM2kgoyk8IoPK9+vitFxNCySrGV8eLT4TquFO6goCu2QO3uTWtcI4fDDGEhjVEJ1YXoSe+e52G/wqp8W47bTeW4gYLggOGGpc/ewRgjoM/DoasnLEEaW6CGRpIzkqzHOxPQAABQOmnAxiuaJxl/5af9xslF8kzSlKsg+VmXNfMthewPGH0yAZikkVkTWMlRr7K2Mebbp3xWm1j3EebLdLmWOCzg8PUUdtOkykEhj5MDGc42OeveoLpqK56G1y4R3co/sUMei9kiy+iQR5YoDjGpio0lvwnOcFDWncPki06YjHpXbTGVIX2wuwrHLbhmY4V8jLEGAbBWRlJLBW3IYqTscDvvV/5N4DEhW4SRmbSUK4ACk4JGBv6dTvsarUalSlsjhnrhKPtwXECvtKVoHgpSlAKUpQCuLGjnauAFAfAtdoFfFGK5UApSlAKUpQClKUBxbpXwdq51w6fCgGd9qKO9FFc6AUpSgFKUoBSlKAi+YbsxwswOCcKD6FjjNUUxgA4zkYB/XH075q6czWxkgcDquGA9dJyfyzVHEu2PbFYPimfMjnrHBao6IzjDZU/X4ntt+VTX2TXza5rfPlAEgHoc6W+u30qv8SmHrip77IbfL3MvbyRj/uYj/wAa98P3b0LujTaUpW6VSN5hu/Btp5R1SJ2HxCnH54rEOD264G29bVzTZtLazxqMs0bYHqRuB88YrGuDNj9PnWX4i3hE9KLJbRgCrDydclZmj7Oufmv/AAT+VQNuwqwcoWuZTJ2RcfNu30z+VZWicv8AkLb8/wCya1LY8l1pSlfUlIUpSgFKUoBXFVxXKlAKUpQClKUApSlAKUpQClKUApSlAKUpQClKUApSlARvGeIpbxGWQHSMDC4ySTgdSB9ayi/47C85WEBY2YAeIdIGcb5AOFyfp3FbFPArqUdQysMFWAII9CD1qj8z8A4VGP3iRpKFYpFG/hvLgE6QgPmJ6A4qnqdP5uM4wgpSi8xZTTy9Lc+OVeJDbyGKTXJgDAB15AwE32Psdq0/kjhEdtarHG6yZJd3UgqznrgjsAAB7AVmPLEVvfzPHcKsTSKjQyQsVbUB518+VYtnVgjsa1Xlbl2KyiaKIswZzIzPpyWIVfwgDooHTtXunqjHmK4Dm5Mm6UpVsHys9ueE2N1PJ+zzhJQxDpjyuwPmKhsZ3zkqcZrQjVB574JFMslxA4/aYV1lYmBZ/D3wVB2cdj12A9KhugpRw1kbnHlEhacnEffmyP4VwfqScV7rLjllHMLKOVPF38gyd+4ZgNOvboTmqfygb+/hlSW5lihOjS+hRK6lTqVGIGBjS2rBJ1jB61aeX+RrK0KvFFmRekjks2SMEj8Knc/dA6moqKK4eqEcZ/qeucpFopSlWzwUpSgFKUoBSlKAUpSgFKUoBSlKAUpSgFKUoBSlKAUpSgFKUoBSlKAr/OPBprqDwobhoG1Allz5gAfKSpDAbg7HtUZy5yxacNBd5A87/emkxrb10jcgfUnuTVm4pdeFGz+g2HqTsB9cVn1zIzkuzamPUn+thWdrdZGhpJZb/Qkrq3vJ7uNcK4bdYVZY4ZBsCqhAT2BBAzjtgg+9WvgFpNHCqTyiRxtqAx5RsoOd2OOpPr86yrisWxyB7/CrV9l/GXcSW7kt4YDIT/hOxX4A4x8fhXOk1SsfKw38Hs6lHlGgUpStMiPlY/xDhnCoLl4zLcM4JzpI/cseyumli2/ct9c1q/EbkRxSSHoiM/8ApBP8qwGxtPEbxXJLsxZj6s25P1NU9Xaq0juEFLs9FxaPJFAzGUzICjMdJXAY+EyFWyvl6gjbYZ2rROROHXylZZpmeJ1J0vIZDn8OM50nvsfjv0r9lBgVa+TLwhmhJ2I1r7EfeA/I/I1m6bVb71GXGesHdlCXqRcKVn39rXEHG/BnkP7NcpiAfgDKFwB6NkMD6619RUn9ofH5LWKMxkKzvpJ2JChWY4B9wBnHetqU1GLb9iDJba+1UhzcvgxFMSSsgLdVVWx5s9+udqi5eP3LHPiafZVXH5gmqlviNNbx2/oSxrlLk0GlVHhvMzhgsuCp21jYr7kdCPp86j/tNvrm3NtdQu4hjkHjBDsQSuNQ/EpGpfYsPlLTqYXR3R9uzmcXDsv1KiOO8U8K0luIypxGXQn7pJGU+OSR8c1WOVuc9VszSsZJQxAXAUlcDG4GMZzv8Nq7svhW/U8HK5eEX6lUG55inkOziMeigfmWyf0rttOYpkxqIkHowwfkQNj8Qap/9pRuxzj5JfJljJeaVT+eJJ5uHu9o7q4w5EZKuVX76Aqchh1266cd6k+TeMC5soJywLFAJD/8i+WT/uB+VaEZqXK6IvfBO0rN+UeeGklmM8mV3KKqgj72Aqke2OvXrmvbeczTSbJiNfbdvmT/ACFVLNfVBZffx7nUIOfRe6+GqBa8bnTfxS3+cAg/ofoas9lxD9phcI2iTSVyN9DEEKw9Rnf5V7Rrq7ntjw/qdTrlHkmRSqB9lXEpSk9pdMxngkOdbFjofphm3Yag2PZl9RXXxrmx4+JiHxMQpoDBQG+8Mkt3zuPgBmrE7VCO5kWeMmh0qmcQ5rdjiEBV/wARGWPuAdgPjmo6Lis4bPjOfjgj6EYqlZ4pTF4WX9iaNMmaJSq9wHjpc+HLgP8AhI2DY6jHZv1qv8lcWuVv7yzu5CzZ8WHPQpk5KeilSm3bDehq3VfG2KlDlMjknF4ZoNKovPvNEltPBFGwUMC7nAYkagAMdQPvfH5VI8R5sUbQgN/Ec6fgB1P5VzZqq6873jAinJ4RaaVn39u3OrPi/LSuP0qc4PzCWcRygAnZWGwJ9COx96r1eJU2S28r7kkqpJZPXzbCWtnx2KsfgCM/7/KqQDsa0m7ZAjFyoTGGLEAYO25NZdxK4jilMSSeKMgAx5brjA8ucnftmqnilLc4zX2O6bElhnh4k+1Sv2TQ5uJ37LGq/Nmz/wDSqvxCOeQMYVdwjFG0ox0ttlDt97BG3wrS/s14E1tbEyjEsra2B6qMYVT74yf+qu9BTJSTYtksFwpSlbJXIXm+MtZXCr1MT/TBz+Wax3gpG361vRGdqzXivIksbs9thoychCcMm/QZ2Yem/p8az9dVOccx5JapJPk81vUzyzbsZwwP3VYn5jSP1rzWPLtwdmj0e7MuP+0k1cOE8NEKkDdj1P6Afw/71m6PR2O1Tkmkia2xbcJkD9pVwsdtHIUV5FmjaIs2jS6nVqyFJxhcEdweoqi8d47HxAW80riIxs0LpEDK2WKHKLt1AHr88Vbr/gMt9fs06MttDhVVs/vdiRpxsVJOWPoFXrnHTxmzlj4nZpbwaYEXbRGREhkLiVvINKsEAxnvj1rZmpSznrOCk+Xz0Vnh9yqjSAwyzbONLgaiArKdwwGAR7VKLc7VCc1cEuoLqSVo3aJnZ1kQFlwxJGrH3TvvmvCnFh2NYd+lak+C7XPjBaHuB6/13q6Wd0h4frlAZBE+pW6Mq6hg9eoGKy3hqzXMgiiUsx2Jx5VHq3YD/wBVeOaOBzyJbWEIIiAzJMfugqMeYDvuzAHYkr6ZFvQUSrcpY9sHF8lhFMi5l8eyawl0RLEkbRkMzkxxMoCNkAMem5K9OlcbCSOPdPGClEwZo/CLE5JdAfwdADk/dq3c+8B8GwWG0hYgyKJfCQtI6KrnLaRqclwtR/PfAbuTwrhYzI3hIrogyUkGSxC5yy5OwGem9WdRS5xafL4IKntll9nCKc4G1fXn96r7yPGuWJBH3gcg/PNcYb5piEUFnP3QoJLe239bVjy0jzguqw0vkO51LMvZWU/NgQf/ABFUm35sCTXFoiRxwXEkyoyl2ZWcMviKAv3TpDaQNix3wKsX9i3MPDzFGmqed1EmCP3aNtg+2Bg46aye1ez/APGP2Xh8ywrruTE+ZFXzs7DB0HqAPwgfqa3KITjXGHwuf8FK15k2jOuGxxRhGQTHdtUjR6ISRjSqNkhmwSTv2HTFT1veAjNdk/Ld3Pwu3VUKyRM/7phoYx50rs3RsKDg42b5VVFkkgGiaN42H+NSv6/yrO1Wlbe5L4J6ZpRwi2mfapjk26//AGdPrG2fkVIzWejihbAG+dsYyT8P/VaDyXweeGKS5aM+KUIiiY6Se/mz90sQBv8AzqPSaaXmqXwSWTWxkZz3zObPiAliSMssISVmLZZWbVowMDUAqkNk41naq9fpHJPPKFnkZyJf3cbBIRIVZjMzYIAU7bD1wavvJXKfh6rm5AeeTzAMM+EDudjt4hbJJ7dB3zEcE4Ndy/2lHIrR+IxKO4IDuXYjB7oFVBkdm9sVrWQlNer3zwUo98kXaXwJwMenb6V7GmwevwqCThFxaahNE++TqAyjdfLqGQB+vttXik4zq6Hp3O5+BNYtmkcXguxsyWu0vNMsZzvrXH+oVKfaTxUW01pMkatMhkILOVwhXQykAeYHXkbjBXPrUTyRwSaaZJpEKxIdYLDBkYbqFz2zgk+30lODctPd3Ml3ex+XUypBIM9DpGoHYoABjqGJLdMZ0dFVOqtpe7/jK+ollpIqHF+IQ3c6XTM/7yIEQwoZnDRggoDsQNWTnT09MivZYXQAVc5wOu2/v/vVisrec8WuF8Nkh8Hw0bQQiRhE0hD9377scD+L0NUO74Vc2kreNE4HTWATG3uGG3vg7+1c6vT71n7ntEkslqFx711y3WMnOKrK8W9DUpy9YS3kgVAfDyNb48qjvg/4vb3+dZsNLJy4LO9e5q97YrdW/hyZAdVJKnBB2YEe4NUTin2YBB4kd2yhQWYyrkjTvqBQrpwB6fOrlzTNdRwD9ijR5MgYbfSmDkgZGo9BjI6+1QnBuW7qZ/H4jMzbYW3Rysag/wD9PDIWRvbcD1avopVxl2ssoSSb6KrwIy3MtwtncSRPIFmbxUwspPlkZGGWjZSVGQM7j0zWhcn2F1DCVupvFcuSpyW0rhQF1FQTuCd89etVy85Ee3Ky2Ejh0GNLuMnAwNLFSCfZtj+VW/l+7mliDTxGJwdJB/FjHmx+EE5236dSMEq4tPnP7HiznklaUpU50K4M3bvSlAcB6f18a7QKUoD7SlKAV4rnhUMn95DG/wDmRW/UUpXLQO+2tkQaURVHooCj6Cu6lK6ArgvcV8pQHCaBX2ZVYfxAH8jXXa2Ecf8Adxon+VVXP0FKVzgHrpSldAVweMEYIBHvvSlAdMVjGp1LGin1CqD9QK9NKV5gHwmutjSleg5ItdTWsZOSik+ukZ+uKUoD0UpSgFfCKUoDwzcHt3OWgiY+rRoT+Yr1RRBRhQFA6AAAD5ClK82oHJ6+mlK9B8xXIClKA+0pSgP/2Q=="/>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7" name="Picture 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969698" y="4468694"/>
            <a:ext cx="2247179" cy="2198749"/>
          </a:xfrm>
          <a:prstGeom prst="rect">
            <a:avLst/>
          </a:prstGeom>
        </p:spPr>
      </p:pic>
    </p:spTree>
    <p:extLst>
      <p:ext uri="{BB962C8B-B14F-4D97-AF65-F5344CB8AC3E}">
        <p14:creationId xmlns:p14="http://schemas.microsoft.com/office/powerpoint/2010/main" val="337067495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7544864" y="0"/>
            <a:ext cx="4628657" cy="6858000"/>
          </a:xfrm>
          <a:prstGeom prst="rect">
            <a:avLst/>
          </a:prstGeom>
        </p:spPr>
      </p:pic>
      <p:sp>
        <p:nvSpPr>
          <p:cNvPr id="4" name="TextBox 3"/>
          <p:cNvSpPr txBox="1"/>
          <p:nvPr/>
        </p:nvSpPr>
        <p:spPr>
          <a:xfrm>
            <a:off x="679449" y="3732640"/>
            <a:ext cx="7282914" cy="369332"/>
          </a:xfrm>
          <a:prstGeom prst="rect">
            <a:avLst/>
          </a:prstGeom>
          <a:noFill/>
        </p:spPr>
        <p:txBody>
          <a:bodyPr wrap="square" rtlCol="0">
            <a:spAutoFit/>
          </a:bodyPr>
          <a:lstStyle/>
          <a:p>
            <a:pPr algn="ctr"/>
            <a:r>
              <a:rPr lang="en-GB" dirty="0" smtClean="0">
                <a:solidFill>
                  <a:srgbClr val="008000"/>
                </a:solidFill>
                <a:latin typeface="Cambria" panose="02040503050406030204" pitchFamily="18" charset="0"/>
                <a:ea typeface="Cambria" panose="02040503050406030204" pitchFamily="18" charset="0"/>
              </a:rPr>
              <a:t>A Vegan Meat Substitute from Jackfruit</a:t>
            </a:r>
            <a:endParaRPr lang="en-IN" dirty="0">
              <a:solidFill>
                <a:srgbClr val="008000"/>
              </a:solidFill>
              <a:latin typeface="Cambria" panose="02040503050406030204" pitchFamily="18" charset="0"/>
              <a:ea typeface="Cambria" panose="02040503050406030204" pitchFamily="18" charset="0"/>
            </a:endParaRPr>
          </a:p>
        </p:txBody>
      </p:sp>
      <p:pic>
        <p:nvPicPr>
          <p:cNvPr id="3" name="Picture 2"/>
          <p:cNvPicPr>
            <a:picLocks noChangeAspect="1"/>
          </p:cNvPicPr>
          <p:nvPr/>
        </p:nvPicPr>
        <p:blipFill rotWithShape="1">
          <a:blip r:embed="rId3">
            <a:clrChange>
              <a:clrFrom>
                <a:srgbClr val="F8F8F8"/>
              </a:clrFrom>
              <a:clrTo>
                <a:srgbClr val="F8F8F8">
                  <a:alpha val="0"/>
                </a:srgbClr>
              </a:clrTo>
            </a:clrChange>
            <a:extLst>
              <a:ext uri="{28A0092B-C50C-407E-A947-70E740481C1C}">
                <a14:useLocalDpi xmlns:a14="http://schemas.microsoft.com/office/drawing/2010/main" val="0"/>
              </a:ext>
            </a:extLst>
          </a:blip>
          <a:srcRect b="41148"/>
          <a:stretch/>
        </p:blipFill>
        <p:spPr>
          <a:xfrm>
            <a:off x="2225406" y="1601063"/>
            <a:ext cx="4191000" cy="857658"/>
          </a:xfrm>
          <a:prstGeom prst="rect">
            <a:avLst/>
          </a:prstGeom>
        </p:spPr>
      </p:pic>
    </p:spTree>
    <p:extLst>
      <p:ext uri="{BB962C8B-B14F-4D97-AF65-F5344CB8AC3E}">
        <p14:creationId xmlns:p14="http://schemas.microsoft.com/office/powerpoint/2010/main" val="238759804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81100" y="1403929"/>
            <a:ext cx="9671628" cy="2062103"/>
          </a:xfrm>
          <a:prstGeom prst="rect">
            <a:avLst/>
          </a:prstGeom>
          <a:noFill/>
        </p:spPr>
        <p:txBody>
          <a:bodyPr wrap="square" rtlCol="0">
            <a:spAutoFit/>
          </a:bodyPr>
          <a:lstStyle/>
          <a:p>
            <a:pPr algn="just">
              <a:lnSpc>
                <a:spcPct val="200000"/>
              </a:lnSpc>
            </a:pPr>
            <a:r>
              <a:rPr lang="en-GB" sz="1600" dirty="0" smtClean="0">
                <a:latin typeface="Cambria" panose="02040503050406030204" pitchFamily="18" charset="0"/>
                <a:ea typeface="Cambria" panose="02040503050406030204" pitchFamily="18" charset="0"/>
              </a:rPr>
              <a:t>The information contained in this document is Confidential &amp; Proprietary. It is prepared by </a:t>
            </a:r>
            <a:r>
              <a:rPr lang="en-GB" sz="1600" dirty="0" err="1" smtClean="0">
                <a:latin typeface="Cambria" panose="02040503050406030204" pitchFamily="18" charset="0"/>
                <a:ea typeface="Cambria" panose="02040503050406030204" pitchFamily="18" charset="0"/>
              </a:rPr>
              <a:t>Rootus</a:t>
            </a:r>
            <a:r>
              <a:rPr lang="en-GB" sz="1600" dirty="0" smtClean="0">
                <a:latin typeface="Cambria" panose="02040503050406030204" pitchFamily="18" charset="0"/>
                <a:ea typeface="Cambria" panose="02040503050406030204" pitchFamily="18" charset="0"/>
              </a:rPr>
              <a:t> Foods and the intellectual property of </a:t>
            </a:r>
            <a:r>
              <a:rPr lang="en-GB" sz="1600" dirty="0" err="1" smtClean="0">
                <a:latin typeface="Cambria" panose="02040503050406030204" pitchFamily="18" charset="0"/>
                <a:ea typeface="Cambria" panose="02040503050406030204" pitchFamily="18" charset="0"/>
              </a:rPr>
              <a:t>Rootus</a:t>
            </a:r>
            <a:r>
              <a:rPr lang="en-GB" sz="1600" dirty="0" smtClean="0">
                <a:latin typeface="Cambria" panose="02040503050406030204" pitchFamily="18" charset="0"/>
                <a:ea typeface="Cambria" panose="02040503050406030204" pitchFamily="18" charset="0"/>
              </a:rPr>
              <a:t> Foods. No one is allowed to reuse, reprint or republish such content in any form without our written consent. The information is intellectual property of </a:t>
            </a:r>
            <a:r>
              <a:rPr lang="en-GB" sz="1600" dirty="0" err="1" smtClean="0">
                <a:latin typeface="Cambria" panose="02040503050406030204" pitchFamily="18" charset="0"/>
                <a:ea typeface="Cambria" panose="02040503050406030204" pitchFamily="18" charset="0"/>
              </a:rPr>
              <a:t>Rootus</a:t>
            </a:r>
            <a:r>
              <a:rPr lang="en-GB" sz="1600" dirty="0" smtClean="0">
                <a:latin typeface="Cambria" panose="02040503050406030204" pitchFamily="18" charset="0"/>
                <a:ea typeface="Cambria" panose="02040503050406030204" pitchFamily="18" charset="0"/>
              </a:rPr>
              <a:t> Foods which has not always specifically authorized for use by third-party.</a:t>
            </a:r>
            <a:endParaRPr lang="en-IN" sz="1600" dirty="0">
              <a:latin typeface="Cambria" panose="02040503050406030204" pitchFamily="18" charset="0"/>
              <a:ea typeface="Cambria" panose="02040503050406030204" pitchFamily="18" charset="0"/>
            </a:endParaRPr>
          </a:p>
        </p:txBody>
      </p:sp>
      <p:sp>
        <p:nvSpPr>
          <p:cNvPr id="3" name="TextBox 2"/>
          <p:cNvSpPr txBox="1"/>
          <p:nvPr/>
        </p:nvSpPr>
        <p:spPr>
          <a:xfrm>
            <a:off x="0" y="600361"/>
            <a:ext cx="12192000" cy="400110"/>
          </a:xfrm>
          <a:prstGeom prst="rect">
            <a:avLst/>
          </a:prstGeom>
          <a:noFill/>
        </p:spPr>
        <p:txBody>
          <a:bodyPr wrap="square" rtlCol="0">
            <a:spAutoFit/>
          </a:bodyPr>
          <a:lstStyle/>
          <a:p>
            <a:pPr algn="ctr"/>
            <a:r>
              <a:rPr lang="en-GB" sz="2000" b="1" dirty="0" smtClean="0">
                <a:solidFill>
                  <a:srgbClr val="002060"/>
                </a:solidFill>
                <a:latin typeface="Cambria" panose="02040503050406030204" pitchFamily="18" charset="0"/>
                <a:ea typeface="Cambria" panose="02040503050406030204" pitchFamily="18" charset="0"/>
              </a:rPr>
              <a:t>Fair Use Notice &amp; Disclaimer</a:t>
            </a:r>
            <a:endParaRPr lang="en-IN" sz="2000" b="1" dirty="0">
              <a:solidFill>
                <a:srgbClr val="002060"/>
              </a:solidFill>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342935968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0"/>
            <a:ext cx="12192000" cy="1015663"/>
          </a:xfrm>
          <a:prstGeom prst="rect">
            <a:avLst/>
          </a:prstGeom>
          <a:noFill/>
        </p:spPr>
        <p:txBody>
          <a:bodyPr wrap="square" rtlCol="0">
            <a:spAutoFit/>
          </a:bodyPr>
          <a:lstStyle/>
          <a:p>
            <a:endParaRPr lang="en-GB" sz="2000" b="1" dirty="0" smtClean="0">
              <a:solidFill>
                <a:srgbClr val="002060"/>
              </a:solidFill>
              <a:latin typeface="Cambria" panose="02040503050406030204" pitchFamily="18" charset="0"/>
              <a:ea typeface="Cambria" panose="02040503050406030204" pitchFamily="18" charset="0"/>
            </a:endParaRPr>
          </a:p>
          <a:p>
            <a:endParaRPr lang="en-GB" sz="2000" b="1" dirty="0">
              <a:solidFill>
                <a:srgbClr val="002060"/>
              </a:solidFill>
              <a:latin typeface="Cambria" panose="02040503050406030204" pitchFamily="18" charset="0"/>
              <a:ea typeface="Cambria" panose="02040503050406030204" pitchFamily="18" charset="0"/>
            </a:endParaRPr>
          </a:p>
          <a:p>
            <a:r>
              <a:rPr lang="en-GB" sz="2000" b="1" dirty="0" smtClean="0">
                <a:solidFill>
                  <a:srgbClr val="002060"/>
                </a:solidFill>
                <a:latin typeface="Cambria" panose="02040503050406030204" pitchFamily="18" charset="0"/>
                <a:ea typeface="Cambria" panose="02040503050406030204" pitchFamily="18" charset="0"/>
              </a:rPr>
              <a:t>	Background – Sustainability of Land &amp; People</a:t>
            </a:r>
            <a:endParaRPr lang="en-IN" sz="2000" b="1" dirty="0">
              <a:solidFill>
                <a:srgbClr val="002060"/>
              </a:solidFill>
              <a:latin typeface="Cambria" panose="02040503050406030204" pitchFamily="18" charset="0"/>
              <a:ea typeface="Cambria" panose="02040503050406030204" pitchFamily="18" charset="0"/>
            </a:endParaRPr>
          </a:p>
        </p:txBody>
      </p:sp>
      <p:sp>
        <p:nvSpPr>
          <p:cNvPr id="3" name="TextBox 2"/>
          <p:cNvSpPr txBox="1"/>
          <p:nvPr/>
        </p:nvSpPr>
        <p:spPr>
          <a:xfrm>
            <a:off x="853786" y="1356540"/>
            <a:ext cx="10575637" cy="4247317"/>
          </a:xfrm>
          <a:prstGeom prst="rect">
            <a:avLst/>
          </a:prstGeom>
          <a:noFill/>
        </p:spPr>
        <p:txBody>
          <a:bodyPr wrap="square" rtlCol="0">
            <a:spAutoFit/>
          </a:bodyPr>
          <a:lstStyle/>
          <a:p>
            <a:pPr marL="285750" indent="-285750" algn="just">
              <a:lnSpc>
                <a:spcPct val="150000"/>
              </a:lnSpc>
              <a:buFont typeface="Arial" panose="020B0604020202020204" pitchFamily="34" charset="0"/>
              <a:buChar char="•"/>
            </a:pPr>
            <a:r>
              <a:rPr lang="en-GB" sz="1400" dirty="0" smtClean="0">
                <a:latin typeface="Cambria" panose="02040503050406030204" pitchFamily="18" charset="0"/>
                <a:ea typeface="Cambria" panose="02040503050406030204" pitchFamily="18" charset="0"/>
              </a:rPr>
              <a:t>Trending Population - Health </a:t>
            </a:r>
            <a:r>
              <a:rPr lang="en-GB" sz="1400" dirty="0">
                <a:latin typeface="Cambria" panose="02040503050406030204" pitchFamily="18" charset="0"/>
                <a:ea typeface="Cambria" panose="02040503050406030204" pitchFamily="18" charset="0"/>
              </a:rPr>
              <a:t>Conscious - Health Concerns</a:t>
            </a:r>
            <a:endParaRPr lang="en-GB" sz="1400" dirty="0" smtClean="0">
              <a:latin typeface="Cambria" panose="02040503050406030204" pitchFamily="18" charset="0"/>
              <a:ea typeface="Cambria" panose="02040503050406030204" pitchFamily="18" charset="0"/>
            </a:endParaRPr>
          </a:p>
          <a:p>
            <a:pPr marL="285750" indent="-285750" algn="just">
              <a:lnSpc>
                <a:spcPct val="150000"/>
              </a:lnSpc>
              <a:buFont typeface="Arial" panose="020B0604020202020204" pitchFamily="34" charset="0"/>
              <a:buChar char="•"/>
            </a:pPr>
            <a:r>
              <a:rPr lang="en-GB" sz="1400" dirty="0" smtClean="0">
                <a:latin typeface="Cambria" panose="02040503050406030204" pitchFamily="18" charset="0"/>
                <a:ea typeface="Cambria" panose="02040503050406030204" pitchFamily="18" charset="0"/>
              </a:rPr>
              <a:t>Innovation is the fuel - Healthy Alternatives are craved by consumers</a:t>
            </a:r>
          </a:p>
          <a:p>
            <a:pPr marL="285750" indent="-285750" algn="just">
              <a:lnSpc>
                <a:spcPct val="150000"/>
              </a:lnSpc>
              <a:buFont typeface="Arial" panose="020B0604020202020204" pitchFamily="34" charset="0"/>
              <a:buChar char="•"/>
            </a:pPr>
            <a:r>
              <a:rPr lang="en-GB" sz="1400" dirty="0" smtClean="0">
                <a:latin typeface="Cambria" panose="02040503050406030204" pitchFamily="18" charset="0"/>
                <a:ea typeface="Cambria" panose="02040503050406030204" pitchFamily="18" charset="0"/>
              </a:rPr>
              <a:t>Plant based products are gaining traction</a:t>
            </a:r>
          </a:p>
          <a:p>
            <a:pPr marL="285750" indent="-285750" algn="just">
              <a:lnSpc>
                <a:spcPct val="150000"/>
              </a:lnSpc>
              <a:buFont typeface="Arial" panose="020B0604020202020204" pitchFamily="34" charset="0"/>
              <a:buChar char="•"/>
            </a:pPr>
            <a:r>
              <a:rPr lang="en-GB" sz="1400" dirty="0" smtClean="0">
                <a:latin typeface="Cambria" panose="02040503050406030204" pitchFamily="18" charset="0"/>
                <a:ea typeface="Cambria" panose="02040503050406030204" pitchFamily="18" charset="0"/>
              </a:rPr>
              <a:t>Plant based meat substitutes are promising</a:t>
            </a:r>
          </a:p>
          <a:p>
            <a:pPr marL="285750" indent="-285750" algn="just">
              <a:lnSpc>
                <a:spcPct val="150000"/>
              </a:lnSpc>
              <a:buFont typeface="Arial" panose="020B0604020202020204" pitchFamily="34" charset="0"/>
              <a:buChar char="•"/>
            </a:pPr>
            <a:r>
              <a:rPr lang="en-GB" sz="1400" dirty="0" smtClean="0">
                <a:latin typeface="Cambria" panose="02040503050406030204" pitchFamily="18" charset="0"/>
                <a:ea typeface="Cambria" panose="02040503050406030204" pitchFamily="18" charset="0"/>
              </a:rPr>
              <a:t>Meat </a:t>
            </a:r>
            <a:r>
              <a:rPr lang="en-GB" sz="1400" dirty="0">
                <a:latin typeface="Cambria" panose="02040503050406030204" pitchFamily="18" charset="0"/>
                <a:ea typeface="Cambria" panose="02040503050406030204" pitchFamily="18" charset="0"/>
              </a:rPr>
              <a:t>C</a:t>
            </a:r>
            <a:r>
              <a:rPr lang="en-GB" sz="1400" dirty="0" smtClean="0">
                <a:latin typeface="Cambria" panose="02040503050406030204" pitchFamily="18" charset="0"/>
                <a:ea typeface="Cambria" panose="02040503050406030204" pitchFamily="18" charset="0"/>
              </a:rPr>
              <a:t>onsumption - More farm land to cultivate feed for animals - </a:t>
            </a:r>
            <a:r>
              <a:rPr lang="en-IN" sz="1400" dirty="0">
                <a:latin typeface="Cambria" panose="02040503050406030204" pitchFamily="18" charset="0"/>
                <a:ea typeface="Cambria" panose="02040503050406030204" pitchFamily="18" charset="0"/>
              </a:rPr>
              <a:t>20 vegetarians can live off the land required by one meat eater</a:t>
            </a:r>
            <a:endParaRPr lang="en-GB" sz="1400" dirty="0" smtClean="0">
              <a:latin typeface="Cambria" panose="02040503050406030204" pitchFamily="18" charset="0"/>
              <a:ea typeface="Cambria" panose="02040503050406030204" pitchFamily="18" charset="0"/>
            </a:endParaRPr>
          </a:p>
          <a:p>
            <a:pPr marL="285750" indent="-285750" algn="just">
              <a:lnSpc>
                <a:spcPct val="150000"/>
              </a:lnSpc>
              <a:buFont typeface="Arial" panose="020B0604020202020204" pitchFamily="34" charset="0"/>
              <a:buChar char="•"/>
            </a:pPr>
            <a:r>
              <a:rPr lang="en-GB" sz="1400" dirty="0" smtClean="0">
                <a:latin typeface="Cambria" panose="02040503050406030204" pitchFamily="18" charset="0"/>
                <a:ea typeface="Cambria" panose="02040503050406030204" pitchFamily="18" charset="0"/>
              </a:rPr>
              <a:t>Soil </a:t>
            </a:r>
            <a:r>
              <a:rPr lang="en-GB" sz="1400" dirty="0">
                <a:latin typeface="Cambria" panose="02040503050406030204" pitchFamily="18" charset="0"/>
                <a:ea typeface="Cambria" panose="02040503050406030204" pitchFamily="18" charset="0"/>
              </a:rPr>
              <a:t>E</a:t>
            </a:r>
            <a:r>
              <a:rPr lang="en-GB" sz="1400" dirty="0" smtClean="0">
                <a:latin typeface="Cambria" panose="02040503050406030204" pitchFamily="18" charset="0"/>
                <a:ea typeface="Cambria" panose="02040503050406030204" pitchFamily="18" charset="0"/>
              </a:rPr>
              <a:t>rosion - Environmental </a:t>
            </a:r>
            <a:r>
              <a:rPr lang="en-GB" sz="1400" dirty="0">
                <a:latin typeface="Cambria" panose="02040503050406030204" pitchFamily="18" charset="0"/>
                <a:ea typeface="Cambria" panose="02040503050406030204" pitchFamily="18" charset="0"/>
              </a:rPr>
              <a:t>P</a:t>
            </a:r>
            <a:r>
              <a:rPr lang="en-GB" sz="1400" dirty="0" smtClean="0">
                <a:latin typeface="Cambria" panose="02040503050406030204" pitchFamily="18" charset="0"/>
                <a:ea typeface="Cambria" panose="02040503050406030204" pitchFamily="18" charset="0"/>
              </a:rPr>
              <a:t>ollution from Meat Industry - Carbon Footprint Reduction</a:t>
            </a:r>
          </a:p>
          <a:p>
            <a:pPr marL="285750" indent="-285750" algn="just">
              <a:lnSpc>
                <a:spcPct val="150000"/>
              </a:lnSpc>
              <a:buFont typeface="Arial" panose="020B0604020202020204" pitchFamily="34" charset="0"/>
              <a:buChar char="•"/>
            </a:pPr>
            <a:r>
              <a:rPr lang="en-IN" sz="1400" dirty="0">
                <a:latin typeface="Cambria" panose="02040503050406030204" pitchFamily="18" charset="0"/>
                <a:ea typeface="Cambria" panose="02040503050406030204" pitchFamily="18" charset="0"/>
              </a:rPr>
              <a:t>Growing plants takes much fewer resources than growing </a:t>
            </a:r>
            <a:r>
              <a:rPr lang="en-IN" sz="1400" dirty="0" smtClean="0">
                <a:latin typeface="Cambria" panose="02040503050406030204" pitchFamily="18" charset="0"/>
                <a:ea typeface="Cambria" panose="02040503050406030204" pitchFamily="18" charset="0"/>
              </a:rPr>
              <a:t>animals</a:t>
            </a:r>
            <a:endParaRPr lang="en-GB" sz="1400" dirty="0" smtClean="0">
              <a:latin typeface="Cambria" panose="02040503050406030204" pitchFamily="18" charset="0"/>
              <a:ea typeface="Cambria" panose="02040503050406030204" pitchFamily="18" charset="0"/>
            </a:endParaRPr>
          </a:p>
          <a:p>
            <a:pPr marL="285750" indent="-285750" algn="just">
              <a:lnSpc>
                <a:spcPct val="150000"/>
              </a:lnSpc>
              <a:buFont typeface="Arial" panose="020B0604020202020204" pitchFamily="34" charset="0"/>
              <a:buChar char="•"/>
            </a:pPr>
            <a:r>
              <a:rPr lang="en-GB" sz="1400" dirty="0" smtClean="0">
                <a:latin typeface="Cambria" panose="02040503050406030204" pitchFamily="18" charset="0"/>
                <a:ea typeface="Cambria" panose="02040503050406030204" pitchFamily="18" charset="0"/>
              </a:rPr>
              <a:t>Animal Cruelty &amp; Prevention of diseases and their transmission</a:t>
            </a:r>
          </a:p>
          <a:p>
            <a:endParaRPr lang="en-IN" dirty="0" smtClean="0"/>
          </a:p>
          <a:p>
            <a:endParaRPr lang="en-GB" sz="1400" dirty="0">
              <a:latin typeface="Cambria" panose="02040503050406030204" pitchFamily="18" charset="0"/>
              <a:ea typeface="Cambria" panose="02040503050406030204" pitchFamily="18" charset="0"/>
            </a:endParaRPr>
          </a:p>
          <a:p>
            <a:endParaRPr lang="en-GB" sz="1400" dirty="0" smtClean="0">
              <a:latin typeface="Cambria" panose="02040503050406030204" pitchFamily="18" charset="0"/>
              <a:ea typeface="Cambria" panose="02040503050406030204" pitchFamily="18" charset="0"/>
            </a:endParaRPr>
          </a:p>
          <a:p>
            <a:pPr algn="ctr">
              <a:lnSpc>
                <a:spcPct val="150000"/>
              </a:lnSpc>
            </a:pPr>
            <a:r>
              <a:rPr lang="en-US" sz="1400" i="1" dirty="0" smtClean="0">
                <a:latin typeface="Cambria" panose="02040503050406030204" pitchFamily="18" charset="0"/>
                <a:ea typeface="Cambria" panose="02040503050406030204" pitchFamily="18" charset="0"/>
              </a:rPr>
              <a:t>“Vegan </a:t>
            </a:r>
            <a:r>
              <a:rPr lang="en-US" sz="1400" i="1" dirty="0">
                <a:latin typeface="Cambria" panose="02040503050406030204" pitchFamily="18" charset="0"/>
                <a:ea typeface="Cambria" panose="02040503050406030204" pitchFamily="18" charset="0"/>
              </a:rPr>
              <a:t>food should be preferred not just for individual benefits but for the benefit to keeping our planet clean &amp; sustainable for everybody including </a:t>
            </a:r>
            <a:r>
              <a:rPr lang="en-US" sz="1400" i="1" dirty="0" smtClean="0">
                <a:latin typeface="Cambria" panose="02040503050406030204" pitchFamily="18" charset="0"/>
                <a:ea typeface="Cambria" panose="02040503050406030204" pitchFamily="18" charset="0"/>
              </a:rPr>
              <a:t>animals”</a:t>
            </a:r>
            <a:endParaRPr lang="en-GB" sz="1400" i="1" dirty="0" smtClean="0">
              <a:latin typeface="Cambria" panose="02040503050406030204" pitchFamily="18" charset="0"/>
              <a:ea typeface="Cambria" panose="02040503050406030204" pitchFamily="18" charset="0"/>
            </a:endParaRPr>
          </a:p>
          <a:p>
            <a:endParaRPr lang="en-IN" sz="1400" dirty="0">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274629272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D7D25-CEF2-42BC-9F53-8B040C5F36DE}"/>
              </a:ext>
            </a:extLst>
          </p:cNvPr>
          <p:cNvSpPr>
            <a:spLocks noGrp="1"/>
          </p:cNvSpPr>
          <p:nvPr>
            <p:ph type="title"/>
          </p:nvPr>
        </p:nvSpPr>
        <p:spPr>
          <a:xfrm>
            <a:off x="0" y="1"/>
            <a:ext cx="8098929" cy="1342352"/>
          </a:xfrm>
        </p:spPr>
        <p:txBody>
          <a:bodyPr>
            <a:normAutofit/>
          </a:bodyPr>
          <a:lstStyle/>
          <a:p>
            <a:r>
              <a:rPr lang="en-US" sz="2000" b="1" dirty="0" smtClean="0">
                <a:latin typeface="Cambria" panose="02040503050406030204" pitchFamily="18" charset="0"/>
                <a:ea typeface="Cambria" panose="02040503050406030204" pitchFamily="18" charset="0"/>
              </a:rPr>
              <a:t>	Key to Sustainability !</a:t>
            </a:r>
            <a:endParaRPr lang="en-US" sz="2000" b="1" dirty="0">
              <a:latin typeface="Cambria" panose="02040503050406030204" pitchFamily="18" charset="0"/>
              <a:ea typeface="Cambria" panose="02040503050406030204" pitchFamily="18" charset="0"/>
            </a:endParaRPr>
          </a:p>
        </p:txBody>
      </p:sp>
      <p:grpSp>
        <p:nvGrpSpPr>
          <p:cNvPr id="3" name="Group 11">
            <a:extLst>
              <a:ext uri="{FF2B5EF4-FFF2-40B4-BE49-F238E27FC236}">
                <a16:creationId xmlns:a16="http://schemas.microsoft.com/office/drawing/2014/main" id="{72150C84-A496-471E-A51B-9F965CF3B3E5}"/>
              </a:ext>
            </a:extLst>
          </p:cNvPr>
          <p:cNvGrpSpPr/>
          <p:nvPr/>
        </p:nvGrpSpPr>
        <p:grpSpPr>
          <a:xfrm>
            <a:off x="869634" y="3067991"/>
            <a:ext cx="10457884" cy="1762389"/>
            <a:chOff x="571500" y="2483143"/>
            <a:chExt cx="11049000" cy="1862005"/>
          </a:xfrm>
        </p:grpSpPr>
        <p:sp>
          <p:nvSpPr>
            <p:cNvPr id="4" name="Arrow: Chevron 3">
              <a:extLst>
                <a:ext uri="{FF2B5EF4-FFF2-40B4-BE49-F238E27FC236}">
                  <a16:creationId xmlns:a16="http://schemas.microsoft.com/office/drawing/2014/main" id="{3E9AA42C-F272-4169-8B0A-902EB7AFC003}"/>
                </a:ext>
              </a:extLst>
            </p:cNvPr>
            <p:cNvSpPr/>
            <p:nvPr/>
          </p:nvSpPr>
          <p:spPr>
            <a:xfrm rot="16200000" flipV="1">
              <a:off x="1040652" y="2013991"/>
              <a:ext cx="1271495" cy="2209800"/>
            </a:xfrm>
            <a:prstGeom prst="chevron">
              <a:avLst>
                <a:gd name="adj" fmla="val 46191"/>
              </a:avLst>
            </a:prstGeom>
            <a:gradFill>
              <a:gsLst>
                <a:gs pos="0">
                  <a:srgbClr val="0B231E"/>
                </a:gs>
                <a:gs pos="100000">
                  <a:srgbClr val="226C5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1"/>
                </a:solidFill>
              </a:endParaRPr>
            </a:p>
          </p:txBody>
        </p:sp>
        <p:sp>
          <p:nvSpPr>
            <p:cNvPr id="5" name="Arrow: Chevron 4">
              <a:extLst>
                <a:ext uri="{FF2B5EF4-FFF2-40B4-BE49-F238E27FC236}">
                  <a16:creationId xmlns:a16="http://schemas.microsoft.com/office/drawing/2014/main" id="{5FF76117-B94B-40C5-8075-A3AA73202610}"/>
                </a:ext>
              </a:extLst>
            </p:cNvPr>
            <p:cNvSpPr/>
            <p:nvPr/>
          </p:nvSpPr>
          <p:spPr>
            <a:xfrm rot="5400000">
              <a:off x="3250452" y="2604501"/>
              <a:ext cx="1271495" cy="2209800"/>
            </a:xfrm>
            <a:prstGeom prst="chevron">
              <a:avLst>
                <a:gd name="adj" fmla="val 46191"/>
              </a:avLst>
            </a:prstGeom>
            <a:gradFill>
              <a:gsLst>
                <a:gs pos="0">
                  <a:srgbClr val="D95547"/>
                </a:gs>
                <a:gs pos="100000">
                  <a:srgbClr val="E1A48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1"/>
                </a:solidFill>
              </a:endParaRPr>
            </a:p>
          </p:txBody>
        </p:sp>
        <p:sp>
          <p:nvSpPr>
            <p:cNvPr id="7" name="Arrow: Chevron 6">
              <a:extLst>
                <a:ext uri="{FF2B5EF4-FFF2-40B4-BE49-F238E27FC236}">
                  <a16:creationId xmlns:a16="http://schemas.microsoft.com/office/drawing/2014/main" id="{AC88368E-B49B-4D1D-9F18-603FFDFE4C68}"/>
                </a:ext>
              </a:extLst>
            </p:cNvPr>
            <p:cNvSpPr/>
            <p:nvPr/>
          </p:nvSpPr>
          <p:spPr>
            <a:xfrm rot="16200000" flipV="1">
              <a:off x="5460252" y="2013991"/>
              <a:ext cx="1271495" cy="2209800"/>
            </a:xfrm>
            <a:prstGeom prst="chevron">
              <a:avLst>
                <a:gd name="adj" fmla="val 46191"/>
              </a:avLst>
            </a:prstGeom>
            <a:gradFill>
              <a:gsLst>
                <a:gs pos="0">
                  <a:srgbClr val="0B231E"/>
                </a:gs>
                <a:gs pos="100000">
                  <a:srgbClr val="226C5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1"/>
                </a:solidFill>
              </a:endParaRPr>
            </a:p>
          </p:txBody>
        </p:sp>
        <p:sp>
          <p:nvSpPr>
            <p:cNvPr id="8" name="Arrow: Chevron 7">
              <a:extLst>
                <a:ext uri="{FF2B5EF4-FFF2-40B4-BE49-F238E27FC236}">
                  <a16:creationId xmlns:a16="http://schemas.microsoft.com/office/drawing/2014/main" id="{D403B922-914A-4FDB-9A55-0E47E0AC7752}"/>
                </a:ext>
              </a:extLst>
            </p:cNvPr>
            <p:cNvSpPr/>
            <p:nvPr/>
          </p:nvSpPr>
          <p:spPr>
            <a:xfrm rot="5400000">
              <a:off x="7670052" y="2604501"/>
              <a:ext cx="1271495" cy="2209800"/>
            </a:xfrm>
            <a:prstGeom prst="chevron">
              <a:avLst>
                <a:gd name="adj" fmla="val 46191"/>
              </a:avLst>
            </a:prstGeom>
            <a:gradFill>
              <a:gsLst>
                <a:gs pos="0">
                  <a:srgbClr val="D95547"/>
                </a:gs>
                <a:gs pos="100000">
                  <a:srgbClr val="E1A48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1"/>
                </a:solidFill>
              </a:endParaRPr>
            </a:p>
          </p:txBody>
        </p:sp>
        <p:sp>
          <p:nvSpPr>
            <p:cNvPr id="9" name="Arrow: Chevron 8">
              <a:extLst>
                <a:ext uri="{FF2B5EF4-FFF2-40B4-BE49-F238E27FC236}">
                  <a16:creationId xmlns:a16="http://schemas.microsoft.com/office/drawing/2014/main" id="{A3D1C09B-7611-49A5-B365-52157A87BBC8}"/>
                </a:ext>
              </a:extLst>
            </p:cNvPr>
            <p:cNvSpPr/>
            <p:nvPr/>
          </p:nvSpPr>
          <p:spPr>
            <a:xfrm rot="16200000" flipV="1">
              <a:off x="9879852" y="2013991"/>
              <a:ext cx="1271495" cy="2209800"/>
            </a:xfrm>
            <a:prstGeom prst="chevron">
              <a:avLst>
                <a:gd name="adj" fmla="val 46191"/>
              </a:avLst>
            </a:prstGeom>
            <a:gradFill>
              <a:gsLst>
                <a:gs pos="0">
                  <a:srgbClr val="0B231E"/>
                </a:gs>
                <a:gs pos="100000">
                  <a:srgbClr val="226C5E"/>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solidFill>
                  <a:schemeClr val="tx1"/>
                </a:solidFill>
              </a:endParaRPr>
            </a:p>
          </p:txBody>
        </p:sp>
      </p:grpSp>
      <p:grpSp>
        <p:nvGrpSpPr>
          <p:cNvPr id="6" name="Group 28">
            <a:extLst>
              <a:ext uri="{FF2B5EF4-FFF2-40B4-BE49-F238E27FC236}">
                <a16:creationId xmlns:a16="http://schemas.microsoft.com/office/drawing/2014/main" id="{E4B4148C-B0D1-40F4-9286-30799C2BA73C}"/>
              </a:ext>
            </a:extLst>
          </p:cNvPr>
          <p:cNvGrpSpPr/>
          <p:nvPr/>
        </p:nvGrpSpPr>
        <p:grpSpPr>
          <a:xfrm>
            <a:off x="864482" y="3855662"/>
            <a:ext cx="2091578" cy="2618163"/>
            <a:chOff x="861761" y="3743573"/>
            <a:chExt cx="2091578" cy="2618163"/>
          </a:xfrm>
          <a:solidFill>
            <a:srgbClr val="FFC000"/>
          </a:solidFill>
        </p:grpSpPr>
        <p:sp>
          <p:nvSpPr>
            <p:cNvPr id="15" name="Freeform: Shape 14">
              <a:extLst>
                <a:ext uri="{FF2B5EF4-FFF2-40B4-BE49-F238E27FC236}">
                  <a16:creationId xmlns:a16="http://schemas.microsoft.com/office/drawing/2014/main" id="{57900398-E5B1-45B8-BD0A-1805BE84E3DE}"/>
                </a:ext>
              </a:extLst>
            </p:cNvPr>
            <p:cNvSpPr/>
            <p:nvPr/>
          </p:nvSpPr>
          <p:spPr>
            <a:xfrm>
              <a:off x="861761" y="3743573"/>
              <a:ext cx="2091578" cy="2618163"/>
            </a:xfrm>
            <a:custGeom>
              <a:avLst/>
              <a:gdLst>
                <a:gd name="connsiteX0" fmla="*/ 1104901 w 2209801"/>
                <a:gd name="connsiteY0" fmla="*/ 0 h 2766150"/>
                <a:gd name="connsiteX1" fmla="*/ 2209801 w 2209801"/>
                <a:gd name="connsiteY1" fmla="*/ 569050 h 2766150"/>
                <a:gd name="connsiteX2" fmla="*/ 2209801 w 2209801"/>
                <a:gd name="connsiteY2" fmla="*/ 1667600 h 2766150"/>
                <a:gd name="connsiteX3" fmla="*/ 1111251 w 2209801"/>
                <a:gd name="connsiteY3" fmla="*/ 2766150 h 2766150"/>
                <a:gd name="connsiteX4" fmla="*/ 1103992 w 2209801"/>
                <a:gd name="connsiteY4" fmla="*/ 2766150 h 2766150"/>
                <a:gd name="connsiteX5" fmla="*/ 5442 w 2209801"/>
                <a:gd name="connsiteY5" fmla="*/ 1667600 h 2766150"/>
                <a:gd name="connsiteX6" fmla="*/ 5442 w 2209801"/>
                <a:gd name="connsiteY6" fmla="*/ 569050 h 2766150"/>
                <a:gd name="connsiteX7" fmla="*/ 0 w 2209801"/>
                <a:gd name="connsiteY7" fmla="*/ 569050 h 276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09801" h="2766150">
                  <a:moveTo>
                    <a:pt x="1104901" y="0"/>
                  </a:moveTo>
                  <a:lnTo>
                    <a:pt x="2209801" y="569050"/>
                  </a:lnTo>
                  <a:lnTo>
                    <a:pt x="2209801" y="1667600"/>
                  </a:lnTo>
                  <a:cubicBezTo>
                    <a:pt x="2209801" y="2274312"/>
                    <a:pt x="1717963" y="2766150"/>
                    <a:pt x="1111251" y="2766150"/>
                  </a:cubicBezTo>
                  <a:lnTo>
                    <a:pt x="1103992" y="2766150"/>
                  </a:lnTo>
                  <a:cubicBezTo>
                    <a:pt x="497280" y="2766150"/>
                    <a:pt x="5442" y="2274312"/>
                    <a:pt x="5442" y="1667600"/>
                  </a:cubicBezTo>
                  <a:lnTo>
                    <a:pt x="5442" y="569050"/>
                  </a:lnTo>
                  <a:lnTo>
                    <a:pt x="0" y="56905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a:solidFill>
                  <a:schemeClr val="tx1"/>
                </a:solidFill>
              </a:endParaRPr>
            </a:p>
          </p:txBody>
        </p:sp>
        <p:sp>
          <p:nvSpPr>
            <p:cNvPr id="16" name="TextBox 15">
              <a:extLst>
                <a:ext uri="{FF2B5EF4-FFF2-40B4-BE49-F238E27FC236}">
                  <a16:creationId xmlns:a16="http://schemas.microsoft.com/office/drawing/2014/main" id="{17484C4F-70CE-4DE5-BB9D-61ADD54D7E32}"/>
                </a:ext>
              </a:extLst>
            </p:cNvPr>
            <p:cNvSpPr txBox="1"/>
            <p:nvPr/>
          </p:nvSpPr>
          <p:spPr>
            <a:xfrm>
              <a:off x="1151813" y="4744880"/>
              <a:ext cx="1511473" cy="615553"/>
            </a:xfrm>
            <a:prstGeom prst="rect">
              <a:avLst/>
            </a:prstGeom>
            <a:grpFill/>
          </p:spPr>
          <p:txBody>
            <a:bodyPr wrap="square" lIns="0" tIns="0" rIns="0" bIns="0" rtlCol="0" anchor="ctr">
              <a:spAutoFit/>
            </a:bodyPr>
            <a:lstStyle/>
            <a:p>
              <a:pPr algn="ctr"/>
              <a:r>
                <a:rPr lang="en-US" sz="2000" dirty="0" smtClean="0">
                  <a:solidFill>
                    <a:schemeClr val="bg1"/>
                  </a:solidFill>
                  <a:cs typeface="Calibri" panose="020F0502020204030204" pitchFamily="34" charset="0"/>
                </a:rPr>
                <a:t>Health Consciousness</a:t>
              </a:r>
              <a:endParaRPr lang="en-US" sz="2000" dirty="0">
                <a:solidFill>
                  <a:schemeClr val="bg1"/>
                </a:solidFill>
                <a:cs typeface="Calibri" panose="020F0502020204030204" pitchFamily="34" charset="0"/>
              </a:endParaRPr>
            </a:p>
          </p:txBody>
        </p:sp>
      </p:grpSp>
      <p:grpSp>
        <p:nvGrpSpPr>
          <p:cNvPr id="10" name="Group 29">
            <a:extLst>
              <a:ext uri="{FF2B5EF4-FFF2-40B4-BE49-F238E27FC236}">
                <a16:creationId xmlns:a16="http://schemas.microsoft.com/office/drawing/2014/main" id="{D1CF4D4F-85BC-472A-BF58-D7DD296C1B69}"/>
              </a:ext>
            </a:extLst>
          </p:cNvPr>
          <p:cNvGrpSpPr/>
          <p:nvPr/>
        </p:nvGrpSpPr>
        <p:grpSpPr>
          <a:xfrm>
            <a:off x="5050211" y="3855662"/>
            <a:ext cx="2091578" cy="2618163"/>
            <a:chOff x="5044915" y="3743573"/>
            <a:chExt cx="2091578" cy="2618163"/>
          </a:xfrm>
          <a:solidFill>
            <a:srgbClr val="92D050"/>
          </a:solidFill>
        </p:grpSpPr>
        <p:sp>
          <p:nvSpPr>
            <p:cNvPr id="17" name="Freeform: Shape 16">
              <a:extLst>
                <a:ext uri="{FF2B5EF4-FFF2-40B4-BE49-F238E27FC236}">
                  <a16:creationId xmlns:a16="http://schemas.microsoft.com/office/drawing/2014/main" id="{095D11BB-C419-406B-8137-4C7418992850}"/>
                </a:ext>
              </a:extLst>
            </p:cNvPr>
            <p:cNvSpPr/>
            <p:nvPr/>
          </p:nvSpPr>
          <p:spPr>
            <a:xfrm>
              <a:off x="5044915" y="3743573"/>
              <a:ext cx="2091578" cy="2618163"/>
            </a:xfrm>
            <a:custGeom>
              <a:avLst/>
              <a:gdLst>
                <a:gd name="connsiteX0" fmla="*/ 1104901 w 2209801"/>
                <a:gd name="connsiteY0" fmla="*/ 0 h 2766150"/>
                <a:gd name="connsiteX1" fmla="*/ 2209801 w 2209801"/>
                <a:gd name="connsiteY1" fmla="*/ 569050 h 2766150"/>
                <a:gd name="connsiteX2" fmla="*/ 2209801 w 2209801"/>
                <a:gd name="connsiteY2" fmla="*/ 1667600 h 2766150"/>
                <a:gd name="connsiteX3" fmla="*/ 1111251 w 2209801"/>
                <a:gd name="connsiteY3" fmla="*/ 2766150 h 2766150"/>
                <a:gd name="connsiteX4" fmla="*/ 1103992 w 2209801"/>
                <a:gd name="connsiteY4" fmla="*/ 2766150 h 2766150"/>
                <a:gd name="connsiteX5" fmla="*/ 5442 w 2209801"/>
                <a:gd name="connsiteY5" fmla="*/ 1667600 h 2766150"/>
                <a:gd name="connsiteX6" fmla="*/ 5442 w 2209801"/>
                <a:gd name="connsiteY6" fmla="*/ 569050 h 2766150"/>
                <a:gd name="connsiteX7" fmla="*/ 0 w 2209801"/>
                <a:gd name="connsiteY7" fmla="*/ 569050 h 276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09801" h="2766150">
                  <a:moveTo>
                    <a:pt x="1104901" y="0"/>
                  </a:moveTo>
                  <a:lnTo>
                    <a:pt x="2209801" y="569050"/>
                  </a:lnTo>
                  <a:lnTo>
                    <a:pt x="2209801" y="1667600"/>
                  </a:lnTo>
                  <a:cubicBezTo>
                    <a:pt x="2209801" y="2274312"/>
                    <a:pt x="1717963" y="2766150"/>
                    <a:pt x="1111251" y="2766150"/>
                  </a:cubicBezTo>
                  <a:lnTo>
                    <a:pt x="1103992" y="2766150"/>
                  </a:lnTo>
                  <a:cubicBezTo>
                    <a:pt x="497280" y="2766150"/>
                    <a:pt x="5442" y="2274312"/>
                    <a:pt x="5442" y="1667600"/>
                  </a:cubicBezTo>
                  <a:lnTo>
                    <a:pt x="5442" y="569050"/>
                  </a:lnTo>
                  <a:lnTo>
                    <a:pt x="0" y="56905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a:solidFill>
                  <a:schemeClr val="tx1"/>
                </a:solidFill>
              </a:endParaRPr>
            </a:p>
          </p:txBody>
        </p:sp>
        <p:sp>
          <p:nvSpPr>
            <p:cNvPr id="18" name="TextBox 17">
              <a:extLst>
                <a:ext uri="{FF2B5EF4-FFF2-40B4-BE49-F238E27FC236}">
                  <a16:creationId xmlns:a16="http://schemas.microsoft.com/office/drawing/2014/main" id="{AF035BCF-12C0-4106-BB82-4B97857F944D}"/>
                </a:ext>
              </a:extLst>
            </p:cNvPr>
            <p:cNvSpPr txBox="1"/>
            <p:nvPr/>
          </p:nvSpPr>
          <p:spPr>
            <a:xfrm>
              <a:off x="5334967" y="4590991"/>
              <a:ext cx="1511473" cy="923330"/>
            </a:xfrm>
            <a:prstGeom prst="rect">
              <a:avLst/>
            </a:prstGeom>
            <a:grpFill/>
          </p:spPr>
          <p:txBody>
            <a:bodyPr wrap="square" lIns="0" tIns="0" rIns="0" bIns="0" rtlCol="0" anchor="ctr">
              <a:spAutoFit/>
            </a:bodyPr>
            <a:lstStyle/>
            <a:p>
              <a:pPr algn="ctr"/>
              <a:r>
                <a:rPr lang="en-US" sz="2000" dirty="0" smtClean="0">
                  <a:solidFill>
                    <a:schemeClr val="bg1"/>
                  </a:solidFill>
                  <a:cs typeface="Calibri" panose="020F0502020204030204" pitchFamily="34" charset="0"/>
                </a:rPr>
                <a:t>Vegetarianism &amp; Land Conservation</a:t>
              </a:r>
              <a:endParaRPr lang="en-US" sz="2000" dirty="0">
                <a:solidFill>
                  <a:schemeClr val="bg1"/>
                </a:solidFill>
                <a:cs typeface="Calibri" panose="020F0502020204030204" pitchFamily="34" charset="0"/>
              </a:endParaRPr>
            </a:p>
          </p:txBody>
        </p:sp>
      </p:grpSp>
      <p:grpSp>
        <p:nvGrpSpPr>
          <p:cNvPr id="12" name="Group 30">
            <a:extLst>
              <a:ext uri="{FF2B5EF4-FFF2-40B4-BE49-F238E27FC236}">
                <a16:creationId xmlns:a16="http://schemas.microsoft.com/office/drawing/2014/main" id="{B7A303E5-2748-4DA0-B48E-4B49C9821BE5}"/>
              </a:ext>
            </a:extLst>
          </p:cNvPr>
          <p:cNvGrpSpPr/>
          <p:nvPr/>
        </p:nvGrpSpPr>
        <p:grpSpPr>
          <a:xfrm>
            <a:off x="9235940" y="3855662"/>
            <a:ext cx="2091578" cy="2618163"/>
            <a:chOff x="9233219" y="3743573"/>
            <a:chExt cx="2091578" cy="2618163"/>
          </a:xfrm>
          <a:solidFill>
            <a:srgbClr val="FF0000"/>
          </a:solidFill>
        </p:grpSpPr>
        <p:sp>
          <p:nvSpPr>
            <p:cNvPr id="19" name="Freeform: Shape 18">
              <a:extLst>
                <a:ext uri="{FF2B5EF4-FFF2-40B4-BE49-F238E27FC236}">
                  <a16:creationId xmlns:a16="http://schemas.microsoft.com/office/drawing/2014/main" id="{9FA466C6-9402-48C4-BDFA-CA8495C2564B}"/>
                </a:ext>
              </a:extLst>
            </p:cNvPr>
            <p:cNvSpPr/>
            <p:nvPr/>
          </p:nvSpPr>
          <p:spPr>
            <a:xfrm>
              <a:off x="9233219" y="3743573"/>
              <a:ext cx="2091578" cy="2618163"/>
            </a:xfrm>
            <a:custGeom>
              <a:avLst/>
              <a:gdLst>
                <a:gd name="connsiteX0" fmla="*/ 1104901 w 2209801"/>
                <a:gd name="connsiteY0" fmla="*/ 0 h 2766150"/>
                <a:gd name="connsiteX1" fmla="*/ 2209801 w 2209801"/>
                <a:gd name="connsiteY1" fmla="*/ 569050 h 2766150"/>
                <a:gd name="connsiteX2" fmla="*/ 2209801 w 2209801"/>
                <a:gd name="connsiteY2" fmla="*/ 1667600 h 2766150"/>
                <a:gd name="connsiteX3" fmla="*/ 1111251 w 2209801"/>
                <a:gd name="connsiteY3" fmla="*/ 2766150 h 2766150"/>
                <a:gd name="connsiteX4" fmla="*/ 1103992 w 2209801"/>
                <a:gd name="connsiteY4" fmla="*/ 2766150 h 2766150"/>
                <a:gd name="connsiteX5" fmla="*/ 5442 w 2209801"/>
                <a:gd name="connsiteY5" fmla="*/ 1667600 h 2766150"/>
                <a:gd name="connsiteX6" fmla="*/ 5442 w 2209801"/>
                <a:gd name="connsiteY6" fmla="*/ 569050 h 2766150"/>
                <a:gd name="connsiteX7" fmla="*/ 0 w 2209801"/>
                <a:gd name="connsiteY7" fmla="*/ 569050 h 276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09801" h="2766150">
                  <a:moveTo>
                    <a:pt x="1104901" y="0"/>
                  </a:moveTo>
                  <a:lnTo>
                    <a:pt x="2209801" y="569050"/>
                  </a:lnTo>
                  <a:lnTo>
                    <a:pt x="2209801" y="1667600"/>
                  </a:lnTo>
                  <a:cubicBezTo>
                    <a:pt x="2209801" y="2274312"/>
                    <a:pt x="1717963" y="2766150"/>
                    <a:pt x="1111251" y="2766150"/>
                  </a:cubicBezTo>
                  <a:lnTo>
                    <a:pt x="1103992" y="2766150"/>
                  </a:lnTo>
                  <a:cubicBezTo>
                    <a:pt x="497280" y="2766150"/>
                    <a:pt x="5442" y="2274312"/>
                    <a:pt x="5442" y="1667600"/>
                  </a:cubicBezTo>
                  <a:lnTo>
                    <a:pt x="5442" y="569050"/>
                  </a:lnTo>
                  <a:lnTo>
                    <a:pt x="0" y="56905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a:solidFill>
                  <a:schemeClr val="tx1"/>
                </a:solidFill>
              </a:endParaRPr>
            </a:p>
          </p:txBody>
        </p:sp>
        <p:sp>
          <p:nvSpPr>
            <p:cNvPr id="20" name="TextBox 19">
              <a:extLst>
                <a:ext uri="{FF2B5EF4-FFF2-40B4-BE49-F238E27FC236}">
                  <a16:creationId xmlns:a16="http://schemas.microsoft.com/office/drawing/2014/main" id="{FE0A8907-4925-4FB9-9653-EB9375A23E4E}"/>
                </a:ext>
              </a:extLst>
            </p:cNvPr>
            <p:cNvSpPr txBox="1"/>
            <p:nvPr/>
          </p:nvSpPr>
          <p:spPr>
            <a:xfrm>
              <a:off x="9523271" y="4283215"/>
              <a:ext cx="1511473" cy="1538883"/>
            </a:xfrm>
            <a:prstGeom prst="rect">
              <a:avLst/>
            </a:prstGeom>
            <a:grpFill/>
          </p:spPr>
          <p:txBody>
            <a:bodyPr wrap="square" lIns="0" tIns="0" rIns="0" bIns="0" rtlCol="0" anchor="ctr">
              <a:spAutoFit/>
            </a:bodyPr>
            <a:lstStyle/>
            <a:p>
              <a:pPr algn="ctr"/>
              <a:r>
                <a:rPr lang="en-US" sz="2000" dirty="0" smtClean="0">
                  <a:solidFill>
                    <a:schemeClr val="bg1"/>
                  </a:solidFill>
                  <a:cs typeface="Calibri" panose="020F0502020204030204" pitchFamily="34" charset="0"/>
                </a:rPr>
                <a:t>Prevention of </a:t>
              </a:r>
              <a:r>
                <a:rPr lang="en-US" sz="2000" dirty="0">
                  <a:solidFill>
                    <a:schemeClr val="bg1"/>
                  </a:solidFill>
                  <a:cs typeface="Calibri" panose="020F0502020204030204" pitchFamily="34" charset="0"/>
                </a:rPr>
                <a:t>A</a:t>
              </a:r>
              <a:r>
                <a:rPr lang="en-US" sz="2000" dirty="0" smtClean="0">
                  <a:solidFill>
                    <a:schemeClr val="bg1"/>
                  </a:solidFill>
                  <a:cs typeface="Calibri" panose="020F0502020204030204" pitchFamily="34" charset="0"/>
                </a:rPr>
                <a:t>nimal Cruelty &amp; </a:t>
              </a:r>
              <a:r>
                <a:rPr lang="en-US" sz="2000" dirty="0" err="1">
                  <a:solidFill>
                    <a:schemeClr val="bg1"/>
                  </a:solidFill>
                  <a:cs typeface="Calibri" panose="020F0502020204030204" pitchFamily="34" charset="0"/>
                </a:rPr>
                <a:t>T</a:t>
              </a:r>
              <a:r>
                <a:rPr lang="en-US" sz="2000" dirty="0" err="1" smtClean="0">
                  <a:solidFill>
                    <a:schemeClr val="bg1"/>
                  </a:solidFill>
                  <a:cs typeface="Calibri" panose="020F0502020204030204" pitchFamily="34" charset="0"/>
                </a:rPr>
                <a:t>rasmission</a:t>
              </a:r>
              <a:r>
                <a:rPr lang="en-US" sz="2000" dirty="0" smtClean="0">
                  <a:solidFill>
                    <a:schemeClr val="bg1"/>
                  </a:solidFill>
                  <a:cs typeface="Calibri" panose="020F0502020204030204" pitchFamily="34" charset="0"/>
                </a:rPr>
                <a:t> of Diseases</a:t>
              </a:r>
              <a:endParaRPr lang="en-US" sz="2000" dirty="0">
                <a:solidFill>
                  <a:schemeClr val="bg1"/>
                </a:solidFill>
                <a:cs typeface="Calibri" panose="020F0502020204030204" pitchFamily="34" charset="0"/>
              </a:endParaRPr>
            </a:p>
          </p:txBody>
        </p:sp>
      </p:grpSp>
      <p:grpSp>
        <p:nvGrpSpPr>
          <p:cNvPr id="13" name="Group 27">
            <a:extLst>
              <a:ext uri="{FF2B5EF4-FFF2-40B4-BE49-F238E27FC236}">
                <a16:creationId xmlns:a16="http://schemas.microsoft.com/office/drawing/2014/main" id="{4EAB3DCB-2935-4586-8B3B-BD5686A64B75}"/>
              </a:ext>
            </a:extLst>
          </p:cNvPr>
          <p:cNvGrpSpPr/>
          <p:nvPr/>
        </p:nvGrpSpPr>
        <p:grpSpPr>
          <a:xfrm>
            <a:off x="2957346" y="1418375"/>
            <a:ext cx="2091578" cy="2618163"/>
            <a:chOff x="2963640" y="1306286"/>
            <a:chExt cx="2091578" cy="2618163"/>
          </a:xfrm>
        </p:grpSpPr>
        <p:sp>
          <p:nvSpPr>
            <p:cNvPr id="21" name="Freeform: Shape 20">
              <a:extLst>
                <a:ext uri="{FF2B5EF4-FFF2-40B4-BE49-F238E27FC236}">
                  <a16:creationId xmlns:a16="http://schemas.microsoft.com/office/drawing/2014/main" id="{69DA7B65-F939-4E58-A7B6-77937119FC5D}"/>
                </a:ext>
              </a:extLst>
            </p:cNvPr>
            <p:cNvSpPr/>
            <p:nvPr/>
          </p:nvSpPr>
          <p:spPr>
            <a:xfrm flipV="1">
              <a:off x="2963640" y="1306286"/>
              <a:ext cx="2091578" cy="2618163"/>
            </a:xfrm>
            <a:custGeom>
              <a:avLst/>
              <a:gdLst>
                <a:gd name="connsiteX0" fmla="*/ 1104901 w 2209801"/>
                <a:gd name="connsiteY0" fmla="*/ 0 h 2766150"/>
                <a:gd name="connsiteX1" fmla="*/ 2209801 w 2209801"/>
                <a:gd name="connsiteY1" fmla="*/ 569050 h 2766150"/>
                <a:gd name="connsiteX2" fmla="*/ 2209801 w 2209801"/>
                <a:gd name="connsiteY2" fmla="*/ 1667600 h 2766150"/>
                <a:gd name="connsiteX3" fmla="*/ 1111251 w 2209801"/>
                <a:gd name="connsiteY3" fmla="*/ 2766150 h 2766150"/>
                <a:gd name="connsiteX4" fmla="*/ 1103992 w 2209801"/>
                <a:gd name="connsiteY4" fmla="*/ 2766150 h 2766150"/>
                <a:gd name="connsiteX5" fmla="*/ 5442 w 2209801"/>
                <a:gd name="connsiteY5" fmla="*/ 1667600 h 2766150"/>
                <a:gd name="connsiteX6" fmla="*/ 5442 w 2209801"/>
                <a:gd name="connsiteY6" fmla="*/ 569050 h 2766150"/>
                <a:gd name="connsiteX7" fmla="*/ 0 w 2209801"/>
                <a:gd name="connsiteY7" fmla="*/ 569050 h 276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09801" h="2766150">
                  <a:moveTo>
                    <a:pt x="1104901" y="0"/>
                  </a:moveTo>
                  <a:lnTo>
                    <a:pt x="2209801" y="569050"/>
                  </a:lnTo>
                  <a:lnTo>
                    <a:pt x="2209801" y="1667600"/>
                  </a:lnTo>
                  <a:cubicBezTo>
                    <a:pt x="2209801" y="2274312"/>
                    <a:pt x="1717963" y="2766150"/>
                    <a:pt x="1111251" y="2766150"/>
                  </a:cubicBezTo>
                  <a:lnTo>
                    <a:pt x="1103992" y="2766150"/>
                  </a:lnTo>
                  <a:cubicBezTo>
                    <a:pt x="497280" y="2766150"/>
                    <a:pt x="5442" y="2274312"/>
                    <a:pt x="5442" y="1667600"/>
                  </a:cubicBezTo>
                  <a:lnTo>
                    <a:pt x="5442" y="569050"/>
                  </a:lnTo>
                  <a:lnTo>
                    <a:pt x="0" y="569050"/>
                  </a:lnTo>
                  <a:close/>
                </a:path>
              </a:pathLst>
            </a:custGeom>
            <a:solidFill>
              <a:srgbClr val="FF6600"/>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1">
                <a:ln w="12700" cmpd="sng">
                  <a:solidFill>
                    <a:schemeClr val="accent4"/>
                  </a:solidFill>
                  <a:prstDash val="solid"/>
                </a:ln>
                <a:gradFill>
                  <a:gsLst>
                    <a:gs pos="0">
                      <a:schemeClr val="accent4"/>
                    </a:gs>
                    <a:gs pos="4000">
                      <a:schemeClr val="accent4">
                        <a:lumMod val="60000"/>
                        <a:lumOff val="40000"/>
                      </a:schemeClr>
                    </a:gs>
                    <a:gs pos="87000">
                      <a:schemeClr val="accent4">
                        <a:lumMod val="20000"/>
                        <a:lumOff val="80000"/>
                      </a:schemeClr>
                    </a:gs>
                  </a:gsLst>
                  <a:lin ang="5400000"/>
                </a:gradFill>
              </a:endParaRPr>
            </a:p>
          </p:txBody>
        </p:sp>
        <p:sp>
          <p:nvSpPr>
            <p:cNvPr id="24" name="TextBox 23">
              <a:extLst>
                <a:ext uri="{FF2B5EF4-FFF2-40B4-BE49-F238E27FC236}">
                  <a16:creationId xmlns:a16="http://schemas.microsoft.com/office/drawing/2014/main" id="{A63E61AE-3D5E-4B32-AB79-A3ED372F2CA9}"/>
                </a:ext>
              </a:extLst>
            </p:cNvPr>
            <p:cNvSpPr txBox="1"/>
            <p:nvPr/>
          </p:nvSpPr>
          <p:spPr>
            <a:xfrm>
              <a:off x="3251117" y="1997778"/>
              <a:ext cx="1511473" cy="1231106"/>
            </a:xfrm>
            <a:prstGeom prst="rect">
              <a:avLst/>
            </a:prstGeom>
            <a:noFill/>
          </p:spPr>
          <p:txBody>
            <a:bodyPr wrap="square" lIns="0" tIns="0" rIns="0" bIns="0" rtlCol="0" anchor="ctr">
              <a:spAutoFit/>
            </a:bodyPr>
            <a:lstStyle/>
            <a:p>
              <a:pPr algn="ctr"/>
              <a:r>
                <a:rPr lang="en-US" sz="2000" dirty="0" smtClean="0">
                  <a:solidFill>
                    <a:schemeClr val="bg1"/>
                  </a:solidFill>
                  <a:cs typeface="Calibri" panose="020F0502020204030204" pitchFamily="34" charset="0"/>
                </a:rPr>
                <a:t>Innovation- Healthy Plant </a:t>
              </a:r>
              <a:r>
                <a:rPr lang="en-US" sz="2000" dirty="0">
                  <a:solidFill>
                    <a:schemeClr val="bg1"/>
                  </a:solidFill>
                  <a:cs typeface="Calibri" panose="020F0502020204030204" pitchFamily="34" charset="0"/>
                </a:rPr>
                <a:t>B</a:t>
              </a:r>
              <a:r>
                <a:rPr lang="en-US" sz="2000" dirty="0" smtClean="0">
                  <a:solidFill>
                    <a:schemeClr val="bg1"/>
                  </a:solidFill>
                  <a:cs typeface="Calibri" panose="020F0502020204030204" pitchFamily="34" charset="0"/>
                </a:rPr>
                <a:t>ased </a:t>
              </a:r>
              <a:r>
                <a:rPr lang="en-US" sz="2000" dirty="0">
                  <a:solidFill>
                    <a:schemeClr val="bg1"/>
                  </a:solidFill>
                  <a:cs typeface="Calibri" panose="020F0502020204030204" pitchFamily="34" charset="0"/>
                </a:rPr>
                <a:t>A</a:t>
              </a:r>
              <a:r>
                <a:rPr lang="en-US" sz="2000" dirty="0" smtClean="0">
                  <a:solidFill>
                    <a:schemeClr val="bg1"/>
                  </a:solidFill>
                  <a:cs typeface="Calibri" panose="020F0502020204030204" pitchFamily="34" charset="0"/>
                </a:rPr>
                <a:t>lternatives</a:t>
              </a:r>
              <a:endParaRPr lang="en-US" sz="2000" dirty="0">
                <a:solidFill>
                  <a:schemeClr val="bg1"/>
                </a:solidFill>
                <a:cs typeface="Calibri" panose="020F0502020204030204" pitchFamily="34" charset="0"/>
              </a:endParaRPr>
            </a:p>
          </p:txBody>
        </p:sp>
      </p:grpSp>
      <p:grpSp>
        <p:nvGrpSpPr>
          <p:cNvPr id="14" name="Group 26">
            <a:extLst>
              <a:ext uri="{FF2B5EF4-FFF2-40B4-BE49-F238E27FC236}">
                <a16:creationId xmlns:a16="http://schemas.microsoft.com/office/drawing/2014/main" id="{89602D05-1FF0-4851-8612-1092AA9FAC88}"/>
              </a:ext>
            </a:extLst>
          </p:cNvPr>
          <p:cNvGrpSpPr/>
          <p:nvPr/>
        </p:nvGrpSpPr>
        <p:grpSpPr>
          <a:xfrm>
            <a:off x="7143076" y="1418375"/>
            <a:ext cx="2091578" cy="2618163"/>
            <a:chOff x="7126190" y="1306286"/>
            <a:chExt cx="2091578" cy="2618163"/>
          </a:xfrm>
          <a:solidFill>
            <a:srgbClr val="FF5050"/>
          </a:solidFill>
        </p:grpSpPr>
        <p:sp>
          <p:nvSpPr>
            <p:cNvPr id="25" name="Freeform: Shape 24">
              <a:extLst>
                <a:ext uri="{FF2B5EF4-FFF2-40B4-BE49-F238E27FC236}">
                  <a16:creationId xmlns:a16="http://schemas.microsoft.com/office/drawing/2014/main" id="{DB57C73C-E3C6-4ECB-92B4-7F6DD3986D3F}"/>
                </a:ext>
              </a:extLst>
            </p:cNvPr>
            <p:cNvSpPr/>
            <p:nvPr/>
          </p:nvSpPr>
          <p:spPr>
            <a:xfrm flipV="1">
              <a:off x="7126190" y="1306286"/>
              <a:ext cx="2091578" cy="2618163"/>
            </a:xfrm>
            <a:custGeom>
              <a:avLst/>
              <a:gdLst>
                <a:gd name="connsiteX0" fmla="*/ 1104901 w 2209801"/>
                <a:gd name="connsiteY0" fmla="*/ 0 h 2766150"/>
                <a:gd name="connsiteX1" fmla="*/ 2209801 w 2209801"/>
                <a:gd name="connsiteY1" fmla="*/ 569050 h 2766150"/>
                <a:gd name="connsiteX2" fmla="*/ 2209801 w 2209801"/>
                <a:gd name="connsiteY2" fmla="*/ 1667600 h 2766150"/>
                <a:gd name="connsiteX3" fmla="*/ 1111251 w 2209801"/>
                <a:gd name="connsiteY3" fmla="*/ 2766150 h 2766150"/>
                <a:gd name="connsiteX4" fmla="*/ 1103992 w 2209801"/>
                <a:gd name="connsiteY4" fmla="*/ 2766150 h 2766150"/>
                <a:gd name="connsiteX5" fmla="*/ 5442 w 2209801"/>
                <a:gd name="connsiteY5" fmla="*/ 1667600 h 2766150"/>
                <a:gd name="connsiteX6" fmla="*/ 5442 w 2209801"/>
                <a:gd name="connsiteY6" fmla="*/ 569050 h 2766150"/>
                <a:gd name="connsiteX7" fmla="*/ 0 w 2209801"/>
                <a:gd name="connsiteY7" fmla="*/ 569050 h 276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09801" h="2766150">
                  <a:moveTo>
                    <a:pt x="1104901" y="0"/>
                  </a:moveTo>
                  <a:lnTo>
                    <a:pt x="2209801" y="569050"/>
                  </a:lnTo>
                  <a:lnTo>
                    <a:pt x="2209801" y="1667600"/>
                  </a:lnTo>
                  <a:cubicBezTo>
                    <a:pt x="2209801" y="2274312"/>
                    <a:pt x="1717963" y="2766150"/>
                    <a:pt x="1111251" y="2766150"/>
                  </a:cubicBezTo>
                  <a:lnTo>
                    <a:pt x="1103992" y="2766150"/>
                  </a:lnTo>
                  <a:cubicBezTo>
                    <a:pt x="497280" y="2766150"/>
                    <a:pt x="5442" y="2274312"/>
                    <a:pt x="5442" y="1667600"/>
                  </a:cubicBezTo>
                  <a:lnTo>
                    <a:pt x="5442" y="569050"/>
                  </a:lnTo>
                  <a:lnTo>
                    <a:pt x="0" y="569050"/>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a:solidFill>
                  <a:schemeClr val="tx1"/>
                </a:solidFill>
              </a:endParaRPr>
            </a:p>
          </p:txBody>
        </p:sp>
        <p:sp>
          <p:nvSpPr>
            <p:cNvPr id="26" name="TextBox 25">
              <a:extLst>
                <a:ext uri="{FF2B5EF4-FFF2-40B4-BE49-F238E27FC236}">
                  <a16:creationId xmlns:a16="http://schemas.microsoft.com/office/drawing/2014/main" id="{0DDE828C-426D-47A9-8097-6CF24D697E32}"/>
                </a:ext>
              </a:extLst>
            </p:cNvPr>
            <p:cNvSpPr txBox="1"/>
            <p:nvPr/>
          </p:nvSpPr>
          <p:spPr>
            <a:xfrm>
              <a:off x="7413667" y="1997778"/>
              <a:ext cx="1511473" cy="1231106"/>
            </a:xfrm>
            <a:prstGeom prst="rect">
              <a:avLst/>
            </a:prstGeom>
            <a:grpFill/>
          </p:spPr>
          <p:txBody>
            <a:bodyPr wrap="square" lIns="0" tIns="0" rIns="0" bIns="0" rtlCol="0" anchor="ctr">
              <a:spAutoFit/>
            </a:bodyPr>
            <a:lstStyle/>
            <a:p>
              <a:pPr algn="ctr"/>
              <a:r>
                <a:rPr lang="en-US" sz="2000" dirty="0" smtClean="0">
                  <a:solidFill>
                    <a:schemeClr val="bg1"/>
                  </a:solidFill>
                  <a:cs typeface="Calibri" panose="020F0502020204030204" pitchFamily="34" charset="0"/>
                </a:rPr>
                <a:t>Soil Erosion- Pollution-Carbon Foot </a:t>
              </a:r>
              <a:r>
                <a:rPr lang="en-US" sz="2000" dirty="0">
                  <a:solidFill>
                    <a:schemeClr val="bg1"/>
                  </a:solidFill>
                  <a:cs typeface="Calibri" panose="020F0502020204030204" pitchFamily="34" charset="0"/>
                </a:rPr>
                <a:t>P</a:t>
              </a:r>
              <a:r>
                <a:rPr lang="en-US" sz="2000" dirty="0" smtClean="0">
                  <a:solidFill>
                    <a:schemeClr val="bg1"/>
                  </a:solidFill>
                  <a:cs typeface="Calibri" panose="020F0502020204030204" pitchFamily="34" charset="0"/>
                </a:rPr>
                <a:t>rint</a:t>
              </a:r>
              <a:endParaRPr lang="en-US" sz="2000" dirty="0">
                <a:solidFill>
                  <a:schemeClr val="bg1"/>
                </a:solidFill>
                <a:cs typeface="Calibri" panose="020F0502020204030204" pitchFamily="34" charset="0"/>
              </a:endParaRPr>
            </a:p>
          </p:txBody>
        </p:sp>
      </p:grpSp>
      <p:cxnSp>
        <p:nvCxnSpPr>
          <p:cNvPr id="35" name="Straight Connector 34">
            <a:extLst>
              <a:ext uri="{FF2B5EF4-FFF2-40B4-BE49-F238E27FC236}">
                <a16:creationId xmlns:a16="http://schemas.microsoft.com/office/drawing/2014/main" id="{698D7342-B20E-407A-BF1A-316E0607DCEC}"/>
              </a:ext>
            </a:extLst>
          </p:cNvPr>
          <p:cNvCxnSpPr>
            <a:cxnSpLocks/>
            <a:endCxn id="4" idx="3"/>
          </p:cNvCxnSpPr>
          <p:nvPr/>
        </p:nvCxnSpPr>
        <p:spPr>
          <a:xfrm flipH="1">
            <a:off x="1915421" y="2289057"/>
            <a:ext cx="1826" cy="778935"/>
          </a:xfrm>
          <a:prstGeom prst="line">
            <a:avLst/>
          </a:prstGeom>
          <a:ln>
            <a:solidFill>
              <a:srgbClr val="1C5A4E"/>
            </a:solidFill>
            <a:headEnd type="none"/>
          </a:ln>
        </p:spPr>
        <p:style>
          <a:lnRef idx="1">
            <a:schemeClr val="accent1"/>
          </a:lnRef>
          <a:fillRef idx="0">
            <a:schemeClr val="accent1"/>
          </a:fillRef>
          <a:effectRef idx="0">
            <a:schemeClr val="accent1"/>
          </a:effectRef>
          <a:fontRef idx="minor">
            <a:schemeClr val="tx1"/>
          </a:fontRef>
        </p:style>
      </p:cxnSp>
      <p:sp>
        <p:nvSpPr>
          <p:cNvPr id="36" name="Oval 35">
            <a:extLst>
              <a:ext uri="{FF2B5EF4-FFF2-40B4-BE49-F238E27FC236}">
                <a16:creationId xmlns:a16="http://schemas.microsoft.com/office/drawing/2014/main" id="{87539252-2A0D-4210-B9BC-5D1C33C43C07}"/>
              </a:ext>
            </a:extLst>
          </p:cNvPr>
          <p:cNvSpPr/>
          <p:nvPr/>
        </p:nvSpPr>
        <p:spPr>
          <a:xfrm>
            <a:off x="1469571" y="1412757"/>
            <a:ext cx="876300" cy="876300"/>
          </a:xfrm>
          <a:prstGeom prst="ellipse">
            <a:avLst/>
          </a:prstGeom>
          <a:solidFill>
            <a:srgbClr val="309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cxnSp>
        <p:nvCxnSpPr>
          <p:cNvPr id="40" name="Straight Connector 39">
            <a:extLst>
              <a:ext uri="{FF2B5EF4-FFF2-40B4-BE49-F238E27FC236}">
                <a16:creationId xmlns:a16="http://schemas.microsoft.com/office/drawing/2014/main" id="{37CE7D6A-75D6-4571-A87A-C28838D83749}"/>
              </a:ext>
            </a:extLst>
          </p:cNvPr>
          <p:cNvCxnSpPr>
            <a:cxnSpLocks/>
          </p:cNvCxnSpPr>
          <p:nvPr/>
        </p:nvCxnSpPr>
        <p:spPr>
          <a:xfrm flipH="1">
            <a:off x="6096723" y="2289057"/>
            <a:ext cx="1826" cy="778935"/>
          </a:xfrm>
          <a:prstGeom prst="line">
            <a:avLst/>
          </a:prstGeom>
          <a:ln>
            <a:solidFill>
              <a:srgbClr val="1C5A4E"/>
            </a:solidFill>
            <a:headEnd type="none"/>
          </a:ln>
        </p:spPr>
        <p:style>
          <a:lnRef idx="1">
            <a:schemeClr val="accent1"/>
          </a:lnRef>
          <a:fillRef idx="0">
            <a:schemeClr val="accent1"/>
          </a:fillRef>
          <a:effectRef idx="0">
            <a:schemeClr val="accent1"/>
          </a:effectRef>
          <a:fontRef idx="minor">
            <a:schemeClr val="tx1"/>
          </a:fontRef>
        </p:style>
      </p:cxnSp>
      <p:sp>
        <p:nvSpPr>
          <p:cNvPr id="41" name="Oval 40">
            <a:extLst>
              <a:ext uri="{FF2B5EF4-FFF2-40B4-BE49-F238E27FC236}">
                <a16:creationId xmlns:a16="http://schemas.microsoft.com/office/drawing/2014/main" id="{F9175494-BF51-447E-9FF4-D7C2EBF85669}"/>
              </a:ext>
            </a:extLst>
          </p:cNvPr>
          <p:cNvSpPr/>
          <p:nvPr/>
        </p:nvSpPr>
        <p:spPr>
          <a:xfrm>
            <a:off x="5650873" y="1412757"/>
            <a:ext cx="876300" cy="876300"/>
          </a:xfrm>
          <a:prstGeom prst="ellipse">
            <a:avLst/>
          </a:prstGeom>
          <a:solidFill>
            <a:srgbClr val="309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cxnSp>
        <p:nvCxnSpPr>
          <p:cNvPr id="42" name="Straight Connector 41">
            <a:extLst>
              <a:ext uri="{FF2B5EF4-FFF2-40B4-BE49-F238E27FC236}">
                <a16:creationId xmlns:a16="http://schemas.microsoft.com/office/drawing/2014/main" id="{220A58A8-E33B-4FB8-8F7D-CB6FBBCC5813}"/>
              </a:ext>
            </a:extLst>
          </p:cNvPr>
          <p:cNvCxnSpPr>
            <a:cxnSpLocks/>
          </p:cNvCxnSpPr>
          <p:nvPr/>
        </p:nvCxnSpPr>
        <p:spPr>
          <a:xfrm flipH="1">
            <a:off x="10278025" y="2289057"/>
            <a:ext cx="1826" cy="778935"/>
          </a:xfrm>
          <a:prstGeom prst="line">
            <a:avLst/>
          </a:prstGeom>
          <a:ln>
            <a:solidFill>
              <a:srgbClr val="1C5A4E"/>
            </a:solidFill>
            <a:headEnd type="none"/>
          </a:ln>
        </p:spPr>
        <p:style>
          <a:lnRef idx="1">
            <a:schemeClr val="accent1"/>
          </a:lnRef>
          <a:fillRef idx="0">
            <a:schemeClr val="accent1"/>
          </a:fillRef>
          <a:effectRef idx="0">
            <a:schemeClr val="accent1"/>
          </a:effectRef>
          <a:fontRef idx="minor">
            <a:schemeClr val="tx1"/>
          </a:fontRef>
        </p:style>
      </p:cxnSp>
      <p:sp>
        <p:nvSpPr>
          <p:cNvPr id="43" name="Oval 42">
            <a:extLst>
              <a:ext uri="{FF2B5EF4-FFF2-40B4-BE49-F238E27FC236}">
                <a16:creationId xmlns:a16="http://schemas.microsoft.com/office/drawing/2014/main" id="{57DB2C3B-E9CF-4C20-9147-DAB13B9AD6C2}"/>
              </a:ext>
            </a:extLst>
          </p:cNvPr>
          <p:cNvSpPr/>
          <p:nvPr/>
        </p:nvSpPr>
        <p:spPr>
          <a:xfrm>
            <a:off x="9832175" y="1412757"/>
            <a:ext cx="876300" cy="876300"/>
          </a:xfrm>
          <a:prstGeom prst="ellipse">
            <a:avLst/>
          </a:prstGeom>
          <a:solidFill>
            <a:srgbClr val="30978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cxnSp>
        <p:nvCxnSpPr>
          <p:cNvPr id="46" name="Straight Connector 45">
            <a:extLst>
              <a:ext uri="{FF2B5EF4-FFF2-40B4-BE49-F238E27FC236}">
                <a16:creationId xmlns:a16="http://schemas.microsoft.com/office/drawing/2014/main" id="{820BB621-DF3F-4948-B5BC-F3240301E5AA}"/>
              </a:ext>
            </a:extLst>
          </p:cNvPr>
          <p:cNvCxnSpPr>
            <a:cxnSpLocks/>
          </p:cNvCxnSpPr>
          <p:nvPr/>
        </p:nvCxnSpPr>
        <p:spPr>
          <a:xfrm flipH="1" flipV="1">
            <a:off x="4016132" y="4818590"/>
            <a:ext cx="1826" cy="778935"/>
          </a:xfrm>
          <a:prstGeom prst="line">
            <a:avLst/>
          </a:prstGeom>
          <a:ln>
            <a:solidFill>
              <a:srgbClr val="D07250"/>
            </a:solidFill>
            <a:headEnd type="none"/>
          </a:ln>
        </p:spPr>
        <p:style>
          <a:lnRef idx="1">
            <a:schemeClr val="accent1"/>
          </a:lnRef>
          <a:fillRef idx="0">
            <a:schemeClr val="accent1"/>
          </a:fillRef>
          <a:effectRef idx="0">
            <a:schemeClr val="accent1"/>
          </a:effectRef>
          <a:fontRef idx="minor">
            <a:schemeClr val="tx1"/>
          </a:fontRef>
        </p:style>
      </p:cxnSp>
      <p:sp>
        <p:nvSpPr>
          <p:cNvPr id="47" name="Oval 46">
            <a:extLst>
              <a:ext uri="{FF2B5EF4-FFF2-40B4-BE49-F238E27FC236}">
                <a16:creationId xmlns:a16="http://schemas.microsoft.com/office/drawing/2014/main" id="{5AB89889-7AAC-417D-842D-5B6A0A3A9A66}"/>
              </a:ext>
            </a:extLst>
          </p:cNvPr>
          <p:cNvSpPr/>
          <p:nvPr/>
        </p:nvSpPr>
        <p:spPr>
          <a:xfrm flipV="1">
            <a:off x="3570282" y="5597525"/>
            <a:ext cx="876300" cy="876300"/>
          </a:xfrm>
          <a:prstGeom prst="ellipse">
            <a:avLst/>
          </a:prstGeom>
          <a:solidFill>
            <a:srgbClr val="D072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cxnSp>
        <p:nvCxnSpPr>
          <p:cNvPr id="49" name="Straight Connector 48">
            <a:extLst>
              <a:ext uri="{FF2B5EF4-FFF2-40B4-BE49-F238E27FC236}">
                <a16:creationId xmlns:a16="http://schemas.microsoft.com/office/drawing/2014/main" id="{6761BF5B-FC89-42C8-8AE5-0FB00E9D72E3}"/>
              </a:ext>
            </a:extLst>
          </p:cNvPr>
          <p:cNvCxnSpPr>
            <a:cxnSpLocks/>
          </p:cNvCxnSpPr>
          <p:nvPr/>
        </p:nvCxnSpPr>
        <p:spPr>
          <a:xfrm flipH="1" flipV="1">
            <a:off x="8193989" y="4818590"/>
            <a:ext cx="1826" cy="778935"/>
          </a:xfrm>
          <a:prstGeom prst="line">
            <a:avLst/>
          </a:prstGeom>
          <a:ln>
            <a:solidFill>
              <a:srgbClr val="D07250"/>
            </a:solidFill>
            <a:headEnd type="none"/>
          </a:ln>
        </p:spPr>
        <p:style>
          <a:lnRef idx="1">
            <a:schemeClr val="accent1"/>
          </a:lnRef>
          <a:fillRef idx="0">
            <a:schemeClr val="accent1"/>
          </a:fillRef>
          <a:effectRef idx="0">
            <a:schemeClr val="accent1"/>
          </a:effectRef>
          <a:fontRef idx="minor">
            <a:schemeClr val="tx1"/>
          </a:fontRef>
        </p:style>
      </p:cxnSp>
      <p:sp>
        <p:nvSpPr>
          <p:cNvPr id="50" name="Oval 49">
            <a:extLst>
              <a:ext uri="{FF2B5EF4-FFF2-40B4-BE49-F238E27FC236}">
                <a16:creationId xmlns:a16="http://schemas.microsoft.com/office/drawing/2014/main" id="{85DB6B55-5CE5-42F8-AF64-580A37FFDA85}"/>
              </a:ext>
            </a:extLst>
          </p:cNvPr>
          <p:cNvSpPr/>
          <p:nvPr/>
        </p:nvSpPr>
        <p:spPr>
          <a:xfrm flipV="1">
            <a:off x="7748139" y="5597525"/>
            <a:ext cx="876300" cy="876300"/>
          </a:xfrm>
          <a:prstGeom prst="ellipse">
            <a:avLst/>
          </a:prstGeom>
          <a:solidFill>
            <a:srgbClr val="D072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p>
        </p:txBody>
      </p:sp>
      <p:grpSp>
        <p:nvGrpSpPr>
          <p:cNvPr id="22" name="Group 38">
            <a:extLst>
              <a:ext uri="{FF2B5EF4-FFF2-40B4-BE49-F238E27FC236}">
                <a16:creationId xmlns:a16="http://schemas.microsoft.com/office/drawing/2014/main" id="{CC3B5DB3-94BA-4C20-B5CA-FF72B3B41819}"/>
              </a:ext>
            </a:extLst>
          </p:cNvPr>
          <p:cNvGrpSpPr/>
          <p:nvPr/>
        </p:nvGrpSpPr>
        <p:grpSpPr>
          <a:xfrm>
            <a:off x="1726746" y="1669932"/>
            <a:ext cx="361950" cy="361950"/>
            <a:chOff x="3390900" y="3971925"/>
            <a:chExt cx="361950" cy="361950"/>
          </a:xfrm>
          <a:solidFill>
            <a:schemeClr val="bg1"/>
          </a:solidFill>
        </p:grpSpPr>
        <p:sp>
          <p:nvSpPr>
            <p:cNvPr id="53" name="Freeform 67">
              <a:extLst>
                <a:ext uri="{FF2B5EF4-FFF2-40B4-BE49-F238E27FC236}">
                  <a16:creationId xmlns:a16="http://schemas.microsoft.com/office/drawing/2014/main" id="{2ABD83C5-6DD1-473E-8716-A254A9F31FF6}"/>
                </a:ext>
              </a:extLst>
            </p:cNvPr>
            <p:cNvSpPr>
              <a:spLocks noEditPoints="1"/>
            </p:cNvSpPr>
            <p:nvPr/>
          </p:nvSpPr>
          <p:spPr bwMode="auto">
            <a:xfrm>
              <a:off x="3390900" y="3971925"/>
              <a:ext cx="361950" cy="361950"/>
            </a:xfrm>
            <a:custGeom>
              <a:avLst/>
              <a:gdLst>
                <a:gd name="T0" fmla="*/ 95 w 96"/>
                <a:gd name="T1" fmla="*/ 89 h 96"/>
                <a:gd name="T2" fmla="*/ 74 w 96"/>
                <a:gd name="T3" fmla="*/ 69 h 96"/>
                <a:gd name="T4" fmla="*/ 84 w 96"/>
                <a:gd name="T5" fmla="*/ 42 h 96"/>
                <a:gd name="T6" fmla="*/ 42 w 96"/>
                <a:gd name="T7" fmla="*/ 0 h 96"/>
                <a:gd name="T8" fmla="*/ 0 w 96"/>
                <a:gd name="T9" fmla="*/ 42 h 96"/>
                <a:gd name="T10" fmla="*/ 42 w 96"/>
                <a:gd name="T11" fmla="*/ 84 h 96"/>
                <a:gd name="T12" fmla="*/ 69 w 96"/>
                <a:gd name="T13" fmla="*/ 74 h 96"/>
                <a:gd name="T14" fmla="*/ 89 w 96"/>
                <a:gd name="T15" fmla="*/ 95 h 96"/>
                <a:gd name="T16" fmla="*/ 92 w 96"/>
                <a:gd name="T17" fmla="*/ 96 h 96"/>
                <a:gd name="T18" fmla="*/ 95 w 96"/>
                <a:gd name="T19" fmla="*/ 95 h 96"/>
                <a:gd name="T20" fmla="*/ 95 w 96"/>
                <a:gd name="T21" fmla="*/ 89 h 96"/>
                <a:gd name="T22" fmla="*/ 64 w 96"/>
                <a:gd name="T23" fmla="*/ 45 h 96"/>
                <a:gd name="T24" fmla="*/ 69 w 96"/>
                <a:gd name="T25" fmla="*/ 48 h 96"/>
                <a:gd name="T26" fmla="*/ 69 w 96"/>
                <a:gd name="T27" fmla="*/ 49 h 96"/>
                <a:gd name="T28" fmla="*/ 69 w 96"/>
                <a:gd name="T29" fmla="*/ 51 h 96"/>
                <a:gd name="T30" fmla="*/ 63 w 96"/>
                <a:gd name="T31" fmla="*/ 61 h 96"/>
                <a:gd name="T32" fmla="*/ 62 w 96"/>
                <a:gd name="T33" fmla="*/ 62 h 96"/>
                <a:gd name="T34" fmla="*/ 60 w 96"/>
                <a:gd name="T35" fmla="*/ 62 h 96"/>
                <a:gd name="T36" fmla="*/ 56 w 96"/>
                <a:gd name="T37" fmla="*/ 59 h 96"/>
                <a:gd name="T38" fmla="*/ 50 w 96"/>
                <a:gd name="T39" fmla="*/ 62 h 96"/>
                <a:gd name="T40" fmla="*/ 50 w 96"/>
                <a:gd name="T41" fmla="*/ 68 h 96"/>
                <a:gd name="T42" fmla="*/ 48 w 96"/>
                <a:gd name="T43" fmla="*/ 70 h 96"/>
                <a:gd name="T44" fmla="*/ 36 w 96"/>
                <a:gd name="T45" fmla="*/ 70 h 96"/>
                <a:gd name="T46" fmla="*/ 34 w 96"/>
                <a:gd name="T47" fmla="*/ 68 h 96"/>
                <a:gd name="T48" fmla="*/ 34 w 96"/>
                <a:gd name="T49" fmla="*/ 63 h 96"/>
                <a:gd name="T50" fmla="*/ 28 w 96"/>
                <a:gd name="T51" fmla="*/ 59 h 96"/>
                <a:gd name="T52" fmla="*/ 23 w 96"/>
                <a:gd name="T53" fmla="*/ 62 h 96"/>
                <a:gd name="T54" fmla="*/ 21 w 96"/>
                <a:gd name="T55" fmla="*/ 61 h 96"/>
                <a:gd name="T56" fmla="*/ 15 w 96"/>
                <a:gd name="T57" fmla="*/ 51 h 96"/>
                <a:gd name="T58" fmla="*/ 15 w 96"/>
                <a:gd name="T59" fmla="*/ 49 h 96"/>
                <a:gd name="T60" fmla="*/ 15 w 96"/>
                <a:gd name="T61" fmla="*/ 48 h 96"/>
                <a:gd name="T62" fmla="*/ 20 w 96"/>
                <a:gd name="T63" fmla="*/ 45 h 96"/>
                <a:gd name="T64" fmla="*/ 20 w 96"/>
                <a:gd name="T65" fmla="*/ 39 h 96"/>
                <a:gd name="T66" fmla="*/ 16 w 96"/>
                <a:gd name="T67" fmla="*/ 36 h 96"/>
                <a:gd name="T68" fmla="*/ 15 w 96"/>
                <a:gd name="T69" fmla="*/ 35 h 96"/>
                <a:gd name="T70" fmla="*/ 15 w 96"/>
                <a:gd name="T71" fmla="*/ 33 h 96"/>
                <a:gd name="T72" fmla="*/ 21 w 96"/>
                <a:gd name="T73" fmla="*/ 23 h 96"/>
                <a:gd name="T74" fmla="*/ 24 w 96"/>
                <a:gd name="T75" fmla="*/ 22 h 96"/>
                <a:gd name="T76" fmla="*/ 28 w 96"/>
                <a:gd name="T77" fmla="*/ 25 h 96"/>
                <a:gd name="T78" fmla="*/ 34 w 96"/>
                <a:gd name="T79" fmla="*/ 21 h 96"/>
                <a:gd name="T80" fmla="*/ 34 w 96"/>
                <a:gd name="T81" fmla="*/ 16 h 96"/>
                <a:gd name="T82" fmla="*/ 36 w 96"/>
                <a:gd name="T83" fmla="*/ 14 h 96"/>
                <a:gd name="T84" fmla="*/ 48 w 96"/>
                <a:gd name="T85" fmla="*/ 14 h 96"/>
                <a:gd name="T86" fmla="*/ 50 w 96"/>
                <a:gd name="T87" fmla="*/ 16 h 96"/>
                <a:gd name="T88" fmla="*/ 50 w 96"/>
                <a:gd name="T89" fmla="*/ 22 h 96"/>
                <a:gd name="T90" fmla="*/ 56 w 96"/>
                <a:gd name="T91" fmla="*/ 25 h 96"/>
                <a:gd name="T92" fmla="*/ 60 w 96"/>
                <a:gd name="T93" fmla="*/ 22 h 96"/>
                <a:gd name="T94" fmla="*/ 62 w 96"/>
                <a:gd name="T95" fmla="*/ 22 h 96"/>
                <a:gd name="T96" fmla="*/ 63 w 96"/>
                <a:gd name="T97" fmla="*/ 23 h 96"/>
                <a:gd name="T98" fmla="*/ 69 w 96"/>
                <a:gd name="T99" fmla="*/ 33 h 96"/>
                <a:gd name="T100" fmla="*/ 69 w 96"/>
                <a:gd name="T101" fmla="*/ 35 h 96"/>
                <a:gd name="T102" fmla="*/ 69 w 96"/>
                <a:gd name="T103" fmla="*/ 36 h 96"/>
                <a:gd name="T104" fmla="*/ 64 w 96"/>
                <a:gd name="T105" fmla="*/ 39 h 96"/>
                <a:gd name="T106" fmla="*/ 64 w 96"/>
                <a:gd name="T107" fmla="*/ 45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6" h="96">
                  <a:moveTo>
                    <a:pt x="95" y="89"/>
                  </a:moveTo>
                  <a:cubicBezTo>
                    <a:pt x="74" y="69"/>
                    <a:pt x="74" y="69"/>
                    <a:pt x="74" y="69"/>
                  </a:cubicBezTo>
                  <a:cubicBezTo>
                    <a:pt x="80" y="61"/>
                    <a:pt x="84" y="52"/>
                    <a:pt x="84" y="42"/>
                  </a:cubicBezTo>
                  <a:cubicBezTo>
                    <a:pt x="84" y="19"/>
                    <a:pt x="65" y="0"/>
                    <a:pt x="42" y="0"/>
                  </a:cubicBezTo>
                  <a:cubicBezTo>
                    <a:pt x="19" y="0"/>
                    <a:pt x="0" y="19"/>
                    <a:pt x="0" y="42"/>
                  </a:cubicBezTo>
                  <a:cubicBezTo>
                    <a:pt x="0" y="65"/>
                    <a:pt x="19" y="84"/>
                    <a:pt x="42" y="84"/>
                  </a:cubicBezTo>
                  <a:cubicBezTo>
                    <a:pt x="52" y="84"/>
                    <a:pt x="61" y="80"/>
                    <a:pt x="69" y="74"/>
                  </a:cubicBezTo>
                  <a:cubicBezTo>
                    <a:pt x="89" y="95"/>
                    <a:pt x="89" y="95"/>
                    <a:pt x="89" y="95"/>
                  </a:cubicBezTo>
                  <a:cubicBezTo>
                    <a:pt x="90" y="96"/>
                    <a:pt x="91" y="96"/>
                    <a:pt x="92" y="96"/>
                  </a:cubicBezTo>
                  <a:cubicBezTo>
                    <a:pt x="93" y="96"/>
                    <a:pt x="94" y="96"/>
                    <a:pt x="95" y="95"/>
                  </a:cubicBezTo>
                  <a:cubicBezTo>
                    <a:pt x="96" y="93"/>
                    <a:pt x="96" y="91"/>
                    <a:pt x="95" y="89"/>
                  </a:cubicBezTo>
                  <a:close/>
                  <a:moveTo>
                    <a:pt x="64" y="45"/>
                  </a:moveTo>
                  <a:cubicBezTo>
                    <a:pt x="69" y="48"/>
                    <a:pt x="69" y="48"/>
                    <a:pt x="69" y="48"/>
                  </a:cubicBezTo>
                  <a:cubicBezTo>
                    <a:pt x="69" y="48"/>
                    <a:pt x="69" y="49"/>
                    <a:pt x="69" y="49"/>
                  </a:cubicBezTo>
                  <a:cubicBezTo>
                    <a:pt x="70" y="50"/>
                    <a:pt x="70" y="50"/>
                    <a:pt x="69" y="51"/>
                  </a:cubicBezTo>
                  <a:cubicBezTo>
                    <a:pt x="63" y="61"/>
                    <a:pt x="63" y="61"/>
                    <a:pt x="63" y="61"/>
                  </a:cubicBezTo>
                  <a:cubicBezTo>
                    <a:pt x="63" y="62"/>
                    <a:pt x="63" y="62"/>
                    <a:pt x="62" y="62"/>
                  </a:cubicBezTo>
                  <a:cubicBezTo>
                    <a:pt x="61" y="62"/>
                    <a:pt x="61" y="62"/>
                    <a:pt x="60" y="62"/>
                  </a:cubicBezTo>
                  <a:cubicBezTo>
                    <a:pt x="56" y="59"/>
                    <a:pt x="56" y="59"/>
                    <a:pt x="56" y="59"/>
                  </a:cubicBezTo>
                  <a:cubicBezTo>
                    <a:pt x="55" y="60"/>
                    <a:pt x="53" y="61"/>
                    <a:pt x="50" y="62"/>
                  </a:cubicBezTo>
                  <a:cubicBezTo>
                    <a:pt x="50" y="68"/>
                    <a:pt x="50" y="68"/>
                    <a:pt x="50" y="68"/>
                  </a:cubicBezTo>
                  <a:cubicBezTo>
                    <a:pt x="50" y="69"/>
                    <a:pt x="50" y="70"/>
                    <a:pt x="48" y="70"/>
                  </a:cubicBezTo>
                  <a:cubicBezTo>
                    <a:pt x="36" y="70"/>
                    <a:pt x="36" y="70"/>
                    <a:pt x="36" y="70"/>
                  </a:cubicBezTo>
                  <a:cubicBezTo>
                    <a:pt x="35" y="70"/>
                    <a:pt x="34" y="69"/>
                    <a:pt x="34" y="68"/>
                  </a:cubicBezTo>
                  <a:cubicBezTo>
                    <a:pt x="34" y="63"/>
                    <a:pt x="34" y="63"/>
                    <a:pt x="34" y="63"/>
                  </a:cubicBezTo>
                  <a:cubicBezTo>
                    <a:pt x="32" y="62"/>
                    <a:pt x="30" y="61"/>
                    <a:pt x="28" y="59"/>
                  </a:cubicBezTo>
                  <a:cubicBezTo>
                    <a:pt x="23" y="62"/>
                    <a:pt x="23" y="62"/>
                    <a:pt x="23" y="62"/>
                  </a:cubicBezTo>
                  <a:cubicBezTo>
                    <a:pt x="23" y="62"/>
                    <a:pt x="21" y="62"/>
                    <a:pt x="21" y="61"/>
                  </a:cubicBezTo>
                  <a:cubicBezTo>
                    <a:pt x="15" y="51"/>
                    <a:pt x="15" y="51"/>
                    <a:pt x="15" y="51"/>
                  </a:cubicBezTo>
                  <a:cubicBezTo>
                    <a:pt x="14" y="50"/>
                    <a:pt x="14" y="50"/>
                    <a:pt x="15" y="49"/>
                  </a:cubicBezTo>
                  <a:cubicBezTo>
                    <a:pt x="15" y="49"/>
                    <a:pt x="15" y="48"/>
                    <a:pt x="15" y="48"/>
                  </a:cubicBezTo>
                  <a:cubicBezTo>
                    <a:pt x="20" y="45"/>
                    <a:pt x="20" y="45"/>
                    <a:pt x="20" y="45"/>
                  </a:cubicBezTo>
                  <a:cubicBezTo>
                    <a:pt x="20" y="43"/>
                    <a:pt x="20" y="41"/>
                    <a:pt x="20" y="39"/>
                  </a:cubicBezTo>
                  <a:cubicBezTo>
                    <a:pt x="16" y="36"/>
                    <a:pt x="16" y="36"/>
                    <a:pt x="16" y="36"/>
                  </a:cubicBezTo>
                  <a:cubicBezTo>
                    <a:pt x="15" y="36"/>
                    <a:pt x="15" y="35"/>
                    <a:pt x="15" y="35"/>
                  </a:cubicBezTo>
                  <a:cubicBezTo>
                    <a:pt x="14" y="34"/>
                    <a:pt x="15" y="34"/>
                    <a:pt x="15" y="33"/>
                  </a:cubicBezTo>
                  <a:cubicBezTo>
                    <a:pt x="21" y="23"/>
                    <a:pt x="21" y="23"/>
                    <a:pt x="21" y="23"/>
                  </a:cubicBezTo>
                  <a:cubicBezTo>
                    <a:pt x="21" y="22"/>
                    <a:pt x="23" y="22"/>
                    <a:pt x="24" y="22"/>
                  </a:cubicBezTo>
                  <a:cubicBezTo>
                    <a:pt x="28" y="25"/>
                    <a:pt x="28" y="25"/>
                    <a:pt x="28" y="25"/>
                  </a:cubicBezTo>
                  <a:cubicBezTo>
                    <a:pt x="30" y="23"/>
                    <a:pt x="32" y="22"/>
                    <a:pt x="34" y="21"/>
                  </a:cubicBezTo>
                  <a:cubicBezTo>
                    <a:pt x="34" y="16"/>
                    <a:pt x="34" y="16"/>
                    <a:pt x="34" y="16"/>
                  </a:cubicBezTo>
                  <a:cubicBezTo>
                    <a:pt x="34" y="15"/>
                    <a:pt x="35" y="14"/>
                    <a:pt x="36" y="14"/>
                  </a:cubicBezTo>
                  <a:cubicBezTo>
                    <a:pt x="48" y="14"/>
                    <a:pt x="48" y="14"/>
                    <a:pt x="48" y="14"/>
                  </a:cubicBezTo>
                  <a:cubicBezTo>
                    <a:pt x="50" y="14"/>
                    <a:pt x="50" y="15"/>
                    <a:pt x="50" y="16"/>
                  </a:cubicBezTo>
                  <a:cubicBezTo>
                    <a:pt x="50" y="22"/>
                    <a:pt x="50" y="22"/>
                    <a:pt x="50" y="22"/>
                  </a:cubicBezTo>
                  <a:cubicBezTo>
                    <a:pt x="53" y="23"/>
                    <a:pt x="54" y="24"/>
                    <a:pt x="56" y="25"/>
                  </a:cubicBezTo>
                  <a:cubicBezTo>
                    <a:pt x="60" y="22"/>
                    <a:pt x="60" y="22"/>
                    <a:pt x="60" y="22"/>
                  </a:cubicBezTo>
                  <a:cubicBezTo>
                    <a:pt x="61" y="22"/>
                    <a:pt x="61" y="22"/>
                    <a:pt x="62" y="22"/>
                  </a:cubicBezTo>
                  <a:cubicBezTo>
                    <a:pt x="63" y="22"/>
                    <a:pt x="63" y="22"/>
                    <a:pt x="63" y="23"/>
                  </a:cubicBezTo>
                  <a:cubicBezTo>
                    <a:pt x="69" y="33"/>
                    <a:pt x="69" y="33"/>
                    <a:pt x="69" y="33"/>
                  </a:cubicBezTo>
                  <a:cubicBezTo>
                    <a:pt x="70" y="34"/>
                    <a:pt x="70" y="34"/>
                    <a:pt x="69" y="35"/>
                  </a:cubicBezTo>
                  <a:cubicBezTo>
                    <a:pt x="69" y="35"/>
                    <a:pt x="69" y="36"/>
                    <a:pt x="69" y="36"/>
                  </a:cubicBezTo>
                  <a:cubicBezTo>
                    <a:pt x="64" y="39"/>
                    <a:pt x="64" y="39"/>
                    <a:pt x="64" y="39"/>
                  </a:cubicBezTo>
                  <a:cubicBezTo>
                    <a:pt x="64" y="41"/>
                    <a:pt x="64" y="43"/>
                    <a:pt x="64"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2800"/>
            </a:p>
          </p:txBody>
        </p:sp>
        <p:sp>
          <p:nvSpPr>
            <p:cNvPr id="54" name="Oval 53">
              <a:extLst>
                <a:ext uri="{FF2B5EF4-FFF2-40B4-BE49-F238E27FC236}">
                  <a16:creationId xmlns:a16="http://schemas.microsoft.com/office/drawing/2014/main" id="{3FF82775-23D7-4BF3-ABE6-9A325DCBC6D8}"/>
                </a:ext>
              </a:extLst>
            </p:cNvPr>
            <p:cNvSpPr>
              <a:spLocks noChangeArrowheads="1"/>
            </p:cNvSpPr>
            <p:nvPr/>
          </p:nvSpPr>
          <p:spPr bwMode="auto">
            <a:xfrm>
              <a:off x="3511550" y="4092575"/>
              <a:ext cx="74613" cy="762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2800"/>
            </a:p>
          </p:txBody>
        </p:sp>
      </p:grpSp>
      <p:sp>
        <p:nvSpPr>
          <p:cNvPr id="55" name="Freeform 7">
            <a:extLst>
              <a:ext uri="{FF2B5EF4-FFF2-40B4-BE49-F238E27FC236}">
                <a16:creationId xmlns:a16="http://schemas.microsoft.com/office/drawing/2014/main" id="{73D9D6B0-8D9C-4CFF-BDD6-C53F2FE5FF8C}"/>
              </a:ext>
            </a:extLst>
          </p:cNvPr>
          <p:cNvSpPr>
            <a:spLocks noEditPoints="1"/>
          </p:cNvSpPr>
          <p:nvPr/>
        </p:nvSpPr>
        <p:spPr bwMode="auto">
          <a:xfrm>
            <a:off x="5908842" y="1669932"/>
            <a:ext cx="360363" cy="361950"/>
          </a:xfrm>
          <a:custGeom>
            <a:avLst/>
            <a:gdLst>
              <a:gd name="T0" fmla="*/ 94 w 96"/>
              <a:gd name="T1" fmla="*/ 40 h 96"/>
              <a:gd name="T2" fmla="*/ 83 w 96"/>
              <a:gd name="T3" fmla="*/ 40 h 96"/>
              <a:gd name="T4" fmla="*/ 79 w 96"/>
              <a:gd name="T5" fmla="*/ 31 h 96"/>
              <a:gd name="T6" fmla="*/ 88 w 96"/>
              <a:gd name="T7" fmla="*/ 23 h 96"/>
              <a:gd name="T8" fmla="*/ 88 w 96"/>
              <a:gd name="T9" fmla="*/ 21 h 96"/>
              <a:gd name="T10" fmla="*/ 88 w 96"/>
              <a:gd name="T11" fmla="*/ 20 h 96"/>
              <a:gd name="T12" fmla="*/ 76 w 96"/>
              <a:gd name="T13" fmla="*/ 8 h 96"/>
              <a:gd name="T14" fmla="*/ 73 w 96"/>
              <a:gd name="T15" fmla="*/ 8 h 96"/>
              <a:gd name="T16" fmla="*/ 65 w 96"/>
              <a:gd name="T17" fmla="*/ 17 h 96"/>
              <a:gd name="T18" fmla="*/ 56 w 96"/>
              <a:gd name="T19" fmla="*/ 13 h 96"/>
              <a:gd name="T20" fmla="*/ 56 w 96"/>
              <a:gd name="T21" fmla="*/ 2 h 96"/>
              <a:gd name="T22" fmla="*/ 54 w 96"/>
              <a:gd name="T23" fmla="*/ 0 h 96"/>
              <a:gd name="T24" fmla="*/ 42 w 96"/>
              <a:gd name="T25" fmla="*/ 0 h 96"/>
              <a:gd name="T26" fmla="*/ 40 w 96"/>
              <a:gd name="T27" fmla="*/ 2 h 96"/>
              <a:gd name="T28" fmla="*/ 40 w 96"/>
              <a:gd name="T29" fmla="*/ 13 h 96"/>
              <a:gd name="T30" fmla="*/ 31 w 96"/>
              <a:gd name="T31" fmla="*/ 17 h 96"/>
              <a:gd name="T32" fmla="*/ 23 w 96"/>
              <a:gd name="T33" fmla="*/ 8 h 96"/>
              <a:gd name="T34" fmla="*/ 20 w 96"/>
              <a:gd name="T35" fmla="*/ 8 h 96"/>
              <a:gd name="T36" fmla="*/ 8 w 96"/>
              <a:gd name="T37" fmla="*/ 20 h 96"/>
              <a:gd name="T38" fmla="*/ 8 w 96"/>
              <a:gd name="T39" fmla="*/ 23 h 96"/>
              <a:gd name="T40" fmla="*/ 17 w 96"/>
              <a:gd name="T41" fmla="*/ 31 h 96"/>
              <a:gd name="T42" fmla="*/ 13 w 96"/>
              <a:gd name="T43" fmla="*/ 40 h 96"/>
              <a:gd name="T44" fmla="*/ 2 w 96"/>
              <a:gd name="T45" fmla="*/ 40 h 96"/>
              <a:gd name="T46" fmla="*/ 0 w 96"/>
              <a:gd name="T47" fmla="*/ 42 h 96"/>
              <a:gd name="T48" fmla="*/ 0 w 96"/>
              <a:gd name="T49" fmla="*/ 54 h 96"/>
              <a:gd name="T50" fmla="*/ 2 w 96"/>
              <a:gd name="T51" fmla="*/ 56 h 96"/>
              <a:gd name="T52" fmla="*/ 13 w 96"/>
              <a:gd name="T53" fmla="*/ 56 h 96"/>
              <a:gd name="T54" fmla="*/ 17 w 96"/>
              <a:gd name="T55" fmla="*/ 65 h 96"/>
              <a:gd name="T56" fmla="*/ 8 w 96"/>
              <a:gd name="T57" fmla="*/ 73 h 96"/>
              <a:gd name="T58" fmla="*/ 8 w 96"/>
              <a:gd name="T59" fmla="*/ 75 h 96"/>
              <a:gd name="T60" fmla="*/ 8 w 96"/>
              <a:gd name="T61" fmla="*/ 76 h 96"/>
              <a:gd name="T62" fmla="*/ 20 w 96"/>
              <a:gd name="T63" fmla="*/ 88 h 96"/>
              <a:gd name="T64" fmla="*/ 23 w 96"/>
              <a:gd name="T65" fmla="*/ 88 h 96"/>
              <a:gd name="T66" fmla="*/ 31 w 96"/>
              <a:gd name="T67" fmla="*/ 79 h 96"/>
              <a:gd name="T68" fmla="*/ 40 w 96"/>
              <a:gd name="T69" fmla="*/ 83 h 96"/>
              <a:gd name="T70" fmla="*/ 40 w 96"/>
              <a:gd name="T71" fmla="*/ 94 h 96"/>
              <a:gd name="T72" fmla="*/ 42 w 96"/>
              <a:gd name="T73" fmla="*/ 96 h 96"/>
              <a:gd name="T74" fmla="*/ 54 w 96"/>
              <a:gd name="T75" fmla="*/ 96 h 96"/>
              <a:gd name="T76" fmla="*/ 56 w 96"/>
              <a:gd name="T77" fmla="*/ 94 h 96"/>
              <a:gd name="T78" fmla="*/ 56 w 96"/>
              <a:gd name="T79" fmla="*/ 83 h 96"/>
              <a:gd name="T80" fmla="*/ 65 w 96"/>
              <a:gd name="T81" fmla="*/ 79 h 96"/>
              <a:gd name="T82" fmla="*/ 73 w 96"/>
              <a:gd name="T83" fmla="*/ 88 h 96"/>
              <a:gd name="T84" fmla="*/ 76 w 96"/>
              <a:gd name="T85" fmla="*/ 88 h 96"/>
              <a:gd name="T86" fmla="*/ 88 w 96"/>
              <a:gd name="T87" fmla="*/ 76 h 96"/>
              <a:gd name="T88" fmla="*/ 88 w 96"/>
              <a:gd name="T89" fmla="*/ 73 h 96"/>
              <a:gd name="T90" fmla="*/ 79 w 96"/>
              <a:gd name="T91" fmla="*/ 65 h 96"/>
              <a:gd name="T92" fmla="*/ 83 w 96"/>
              <a:gd name="T93" fmla="*/ 56 h 96"/>
              <a:gd name="T94" fmla="*/ 94 w 96"/>
              <a:gd name="T95" fmla="*/ 56 h 96"/>
              <a:gd name="T96" fmla="*/ 96 w 96"/>
              <a:gd name="T97" fmla="*/ 54 h 96"/>
              <a:gd name="T98" fmla="*/ 96 w 96"/>
              <a:gd name="T99" fmla="*/ 42 h 96"/>
              <a:gd name="T100" fmla="*/ 94 w 96"/>
              <a:gd name="T101" fmla="*/ 40 h 96"/>
              <a:gd name="T102" fmla="*/ 48 w 96"/>
              <a:gd name="T103" fmla="*/ 64 h 96"/>
              <a:gd name="T104" fmla="*/ 32 w 96"/>
              <a:gd name="T105" fmla="*/ 48 h 96"/>
              <a:gd name="T106" fmla="*/ 48 w 96"/>
              <a:gd name="T107" fmla="*/ 32 h 96"/>
              <a:gd name="T108" fmla="*/ 64 w 96"/>
              <a:gd name="T109" fmla="*/ 48 h 96"/>
              <a:gd name="T110" fmla="*/ 48 w 96"/>
              <a:gd name="T111" fmla="*/ 64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6" h="96">
                <a:moveTo>
                  <a:pt x="94" y="40"/>
                </a:moveTo>
                <a:cubicBezTo>
                  <a:pt x="83" y="40"/>
                  <a:pt x="83" y="40"/>
                  <a:pt x="83" y="40"/>
                </a:cubicBezTo>
                <a:cubicBezTo>
                  <a:pt x="82" y="37"/>
                  <a:pt x="81" y="33"/>
                  <a:pt x="79" y="31"/>
                </a:cubicBezTo>
                <a:cubicBezTo>
                  <a:pt x="88" y="23"/>
                  <a:pt x="88" y="23"/>
                  <a:pt x="88" y="23"/>
                </a:cubicBezTo>
                <a:cubicBezTo>
                  <a:pt x="88" y="22"/>
                  <a:pt x="88" y="22"/>
                  <a:pt x="88" y="21"/>
                </a:cubicBezTo>
                <a:cubicBezTo>
                  <a:pt x="88" y="21"/>
                  <a:pt x="88" y="20"/>
                  <a:pt x="88" y="20"/>
                </a:cubicBezTo>
                <a:cubicBezTo>
                  <a:pt x="76" y="8"/>
                  <a:pt x="76" y="8"/>
                  <a:pt x="76" y="8"/>
                </a:cubicBezTo>
                <a:cubicBezTo>
                  <a:pt x="75" y="8"/>
                  <a:pt x="74" y="8"/>
                  <a:pt x="73" y="8"/>
                </a:cubicBezTo>
                <a:cubicBezTo>
                  <a:pt x="65" y="17"/>
                  <a:pt x="65" y="17"/>
                  <a:pt x="65" y="17"/>
                </a:cubicBezTo>
                <a:cubicBezTo>
                  <a:pt x="63" y="15"/>
                  <a:pt x="59" y="14"/>
                  <a:pt x="56" y="13"/>
                </a:cubicBezTo>
                <a:cubicBezTo>
                  <a:pt x="56" y="2"/>
                  <a:pt x="56" y="2"/>
                  <a:pt x="56" y="2"/>
                </a:cubicBezTo>
                <a:cubicBezTo>
                  <a:pt x="56" y="1"/>
                  <a:pt x="55" y="0"/>
                  <a:pt x="54" y="0"/>
                </a:cubicBezTo>
                <a:cubicBezTo>
                  <a:pt x="42" y="0"/>
                  <a:pt x="42" y="0"/>
                  <a:pt x="42" y="0"/>
                </a:cubicBezTo>
                <a:cubicBezTo>
                  <a:pt x="41" y="0"/>
                  <a:pt x="40" y="1"/>
                  <a:pt x="40" y="2"/>
                </a:cubicBezTo>
                <a:cubicBezTo>
                  <a:pt x="40" y="13"/>
                  <a:pt x="40" y="13"/>
                  <a:pt x="40" y="13"/>
                </a:cubicBezTo>
                <a:cubicBezTo>
                  <a:pt x="37" y="14"/>
                  <a:pt x="33" y="15"/>
                  <a:pt x="31" y="17"/>
                </a:cubicBezTo>
                <a:cubicBezTo>
                  <a:pt x="23" y="8"/>
                  <a:pt x="23" y="8"/>
                  <a:pt x="23" y="8"/>
                </a:cubicBezTo>
                <a:cubicBezTo>
                  <a:pt x="22" y="8"/>
                  <a:pt x="20" y="8"/>
                  <a:pt x="20" y="8"/>
                </a:cubicBezTo>
                <a:cubicBezTo>
                  <a:pt x="8" y="20"/>
                  <a:pt x="8" y="20"/>
                  <a:pt x="8" y="20"/>
                </a:cubicBezTo>
                <a:cubicBezTo>
                  <a:pt x="8" y="20"/>
                  <a:pt x="8" y="22"/>
                  <a:pt x="8" y="23"/>
                </a:cubicBezTo>
                <a:cubicBezTo>
                  <a:pt x="17" y="31"/>
                  <a:pt x="17" y="31"/>
                  <a:pt x="17" y="31"/>
                </a:cubicBezTo>
                <a:cubicBezTo>
                  <a:pt x="15" y="33"/>
                  <a:pt x="14" y="37"/>
                  <a:pt x="13" y="40"/>
                </a:cubicBezTo>
                <a:cubicBezTo>
                  <a:pt x="2" y="40"/>
                  <a:pt x="2" y="40"/>
                  <a:pt x="2" y="40"/>
                </a:cubicBezTo>
                <a:cubicBezTo>
                  <a:pt x="1" y="40"/>
                  <a:pt x="0" y="41"/>
                  <a:pt x="0" y="42"/>
                </a:cubicBezTo>
                <a:cubicBezTo>
                  <a:pt x="0" y="54"/>
                  <a:pt x="0" y="54"/>
                  <a:pt x="0" y="54"/>
                </a:cubicBezTo>
                <a:cubicBezTo>
                  <a:pt x="0" y="55"/>
                  <a:pt x="1" y="56"/>
                  <a:pt x="2" y="56"/>
                </a:cubicBezTo>
                <a:cubicBezTo>
                  <a:pt x="13" y="56"/>
                  <a:pt x="13" y="56"/>
                  <a:pt x="13" y="56"/>
                </a:cubicBezTo>
                <a:cubicBezTo>
                  <a:pt x="14" y="59"/>
                  <a:pt x="15" y="63"/>
                  <a:pt x="17" y="65"/>
                </a:cubicBezTo>
                <a:cubicBezTo>
                  <a:pt x="8" y="73"/>
                  <a:pt x="8" y="73"/>
                  <a:pt x="8" y="73"/>
                </a:cubicBezTo>
                <a:cubicBezTo>
                  <a:pt x="8" y="74"/>
                  <a:pt x="8" y="74"/>
                  <a:pt x="8" y="75"/>
                </a:cubicBezTo>
                <a:cubicBezTo>
                  <a:pt x="8" y="75"/>
                  <a:pt x="8" y="76"/>
                  <a:pt x="8" y="76"/>
                </a:cubicBezTo>
                <a:cubicBezTo>
                  <a:pt x="20" y="88"/>
                  <a:pt x="20" y="88"/>
                  <a:pt x="20" y="88"/>
                </a:cubicBezTo>
                <a:cubicBezTo>
                  <a:pt x="20" y="88"/>
                  <a:pt x="22" y="88"/>
                  <a:pt x="23" y="88"/>
                </a:cubicBezTo>
                <a:cubicBezTo>
                  <a:pt x="31" y="79"/>
                  <a:pt x="31" y="79"/>
                  <a:pt x="31" y="79"/>
                </a:cubicBezTo>
                <a:cubicBezTo>
                  <a:pt x="33" y="81"/>
                  <a:pt x="37" y="82"/>
                  <a:pt x="40" y="83"/>
                </a:cubicBezTo>
                <a:cubicBezTo>
                  <a:pt x="40" y="94"/>
                  <a:pt x="40" y="94"/>
                  <a:pt x="40" y="94"/>
                </a:cubicBezTo>
                <a:cubicBezTo>
                  <a:pt x="40" y="95"/>
                  <a:pt x="41" y="96"/>
                  <a:pt x="42" y="96"/>
                </a:cubicBezTo>
                <a:cubicBezTo>
                  <a:pt x="54" y="96"/>
                  <a:pt x="54" y="96"/>
                  <a:pt x="54" y="96"/>
                </a:cubicBezTo>
                <a:cubicBezTo>
                  <a:pt x="55" y="96"/>
                  <a:pt x="56" y="95"/>
                  <a:pt x="56" y="94"/>
                </a:cubicBezTo>
                <a:cubicBezTo>
                  <a:pt x="56" y="83"/>
                  <a:pt x="56" y="83"/>
                  <a:pt x="56" y="83"/>
                </a:cubicBezTo>
                <a:cubicBezTo>
                  <a:pt x="59" y="82"/>
                  <a:pt x="63" y="81"/>
                  <a:pt x="65" y="79"/>
                </a:cubicBezTo>
                <a:cubicBezTo>
                  <a:pt x="73" y="88"/>
                  <a:pt x="73" y="88"/>
                  <a:pt x="73" y="88"/>
                </a:cubicBezTo>
                <a:cubicBezTo>
                  <a:pt x="74" y="88"/>
                  <a:pt x="76" y="88"/>
                  <a:pt x="76" y="88"/>
                </a:cubicBezTo>
                <a:cubicBezTo>
                  <a:pt x="88" y="76"/>
                  <a:pt x="88" y="76"/>
                  <a:pt x="88" y="76"/>
                </a:cubicBezTo>
                <a:cubicBezTo>
                  <a:pt x="88" y="76"/>
                  <a:pt x="88" y="74"/>
                  <a:pt x="88" y="73"/>
                </a:cubicBezTo>
                <a:cubicBezTo>
                  <a:pt x="79" y="65"/>
                  <a:pt x="79" y="65"/>
                  <a:pt x="79" y="65"/>
                </a:cubicBezTo>
                <a:cubicBezTo>
                  <a:pt x="81" y="63"/>
                  <a:pt x="82" y="59"/>
                  <a:pt x="83" y="56"/>
                </a:cubicBezTo>
                <a:cubicBezTo>
                  <a:pt x="94" y="56"/>
                  <a:pt x="94" y="56"/>
                  <a:pt x="94" y="56"/>
                </a:cubicBezTo>
                <a:cubicBezTo>
                  <a:pt x="95" y="56"/>
                  <a:pt x="96" y="55"/>
                  <a:pt x="96" y="54"/>
                </a:cubicBezTo>
                <a:cubicBezTo>
                  <a:pt x="96" y="42"/>
                  <a:pt x="96" y="42"/>
                  <a:pt x="96" y="42"/>
                </a:cubicBezTo>
                <a:cubicBezTo>
                  <a:pt x="96" y="41"/>
                  <a:pt x="95" y="40"/>
                  <a:pt x="94" y="40"/>
                </a:cubicBezTo>
                <a:close/>
                <a:moveTo>
                  <a:pt x="48" y="64"/>
                </a:moveTo>
                <a:cubicBezTo>
                  <a:pt x="39" y="64"/>
                  <a:pt x="32" y="57"/>
                  <a:pt x="32" y="48"/>
                </a:cubicBezTo>
                <a:cubicBezTo>
                  <a:pt x="32" y="39"/>
                  <a:pt x="39" y="32"/>
                  <a:pt x="48" y="32"/>
                </a:cubicBezTo>
                <a:cubicBezTo>
                  <a:pt x="57" y="32"/>
                  <a:pt x="64" y="39"/>
                  <a:pt x="64" y="48"/>
                </a:cubicBezTo>
                <a:cubicBezTo>
                  <a:pt x="64" y="57"/>
                  <a:pt x="57" y="64"/>
                  <a:pt x="48" y="6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sz="2800"/>
          </a:p>
        </p:txBody>
      </p:sp>
      <p:sp>
        <p:nvSpPr>
          <p:cNvPr id="56" name="Freeform 69">
            <a:extLst>
              <a:ext uri="{FF2B5EF4-FFF2-40B4-BE49-F238E27FC236}">
                <a16:creationId xmlns:a16="http://schemas.microsoft.com/office/drawing/2014/main" id="{FD805B16-7CF7-46D8-94BE-8263019D4F41}"/>
              </a:ext>
            </a:extLst>
          </p:cNvPr>
          <p:cNvSpPr>
            <a:spLocks noEditPoints="1"/>
          </p:cNvSpPr>
          <p:nvPr/>
        </p:nvSpPr>
        <p:spPr bwMode="auto">
          <a:xfrm>
            <a:off x="8004520" y="5853113"/>
            <a:ext cx="363538" cy="365125"/>
          </a:xfrm>
          <a:custGeom>
            <a:avLst/>
            <a:gdLst>
              <a:gd name="T0" fmla="*/ 83 w 97"/>
              <a:gd name="T1" fmla="*/ 41 h 97"/>
              <a:gd name="T2" fmla="*/ 79 w 97"/>
              <a:gd name="T3" fmla="*/ 31 h 97"/>
              <a:gd name="T4" fmla="*/ 94 w 97"/>
              <a:gd name="T5" fmla="*/ 2 h 97"/>
              <a:gd name="T6" fmla="*/ 71 w 97"/>
              <a:gd name="T7" fmla="*/ 21 h 97"/>
              <a:gd name="T8" fmla="*/ 56 w 97"/>
              <a:gd name="T9" fmla="*/ 14 h 97"/>
              <a:gd name="T10" fmla="*/ 54 w 97"/>
              <a:gd name="T11" fmla="*/ 1 h 97"/>
              <a:gd name="T12" fmla="*/ 40 w 97"/>
              <a:gd name="T13" fmla="*/ 3 h 97"/>
              <a:gd name="T14" fmla="*/ 31 w 97"/>
              <a:gd name="T15" fmla="*/ 18 h 97"/>
              <a:gd name="T16" fmla="*/ 20 w 97"/>
              <a:gd name="T17" fmla="*/ 9 h 97"/>
              <a:gd name="T18" fmla="*/ 8 w 97"/>
              <a:gd name="T19" fmla="*/ 22 h 97"/>
              <a:gd name="T20" fmla="*/ 17 w 97"/>
              <a:gd name="T21" fmla="*/ 32 h 97"/>
              <a:gd name="T22" fmla="*/ 2 w 97"/>
              <a:gd name="T23" fmla="*/ 41 h 97"/>
              <a:gd name="T24" fmla="*/ 0 w 97"/>
              <a:gd name="T25" fmla="*/ 55 h 97"/>
              <a:gd name="T26" fmla="*/ 13 w 97"/>
              <a:gd name="T27" fmla="*/ 57 h 97"/>
              <a:gd name="T28" fmla="*/ 8 w 97"/>
              <a:gd name="T29" fmla="*/ 74 h 97"/>
              <a:gd name="T30" fmla="*/ 8 w 97"/>
              <a:gd name="T31" fmla="*/ 77 h 97"/>
              <a:gd name="T32" fmla="*/ 23 w 97"/>
              <a:gd name="T33" fmla="*/ 89 h 97"/>
              <a:gd name="T34" fmla="*/ 40 w 97"/>
              <a:gd name="T35" fmla="*/ 84 h 97"/>
              <a:gd name="T36" fmla="*/ 42 w 97"/>
              <a:gd name="T37" fmla="*/ 97 h 97"/>
              <a:gd name="T38" fmla="*/ 56 w 97"/>
              <a:gd name="T39" fmla="*/ 95 h 97"/>
              <a:gd name="T40" fmla="*/ 65 w 97"/>
              <a:gd name="T41" fmla="*/ 80 h 97"/>
              <a:gd name="T42" fmla="*/ 76 w 97"/>
              <a:gd name="T43" fmla="*/ 89 h 97"/>
              <a:gd name="T44" fmla="*/ 88 w 97"/>
              <a:gd name="T45" fmla="*/ 74 h 97"/>
              <a:gd name="T46" fmla="*/ 83 w 97"/>
              <a:gd name="T47" fmla="*/ 57 h 97"/>
              <a:gd name="T48" fmla="*/ 96 w 97"/>
              <a:gd name="T49" fmla="*/ 55 h 97"/>
              <a:gd name="T50" fmla="*/ 94 w 97"/>
              <a:gd name="T51" fmla="*/ 41 h 97"/>
              <a:gd name="T52" fmla="*/ 49 w 97"/>
              <a:gd name="T53" fmla="*/ 60 h 97"/>
              <a:gd name="T54" fmla="*/ 48 w 97"/>
              <a:gd name="T55" fmla="*/ 60 h 97"/>
              <a:gd name="T56" fmla="*/ 30 w 97"/>
              <a:gd name="T57" fmla="*/ 39 h 97"/>
              <a:gd name="T58" fmla="*/ 49 w 97"/>
              <a:gd name="T59" fmla="*/ 56 h 97"/>
              <a:gd name="T60" fmla="*/ 91 w 97"/>
              <a:gd name="T61" fmla="*/ 5 h 97"/>
              <a:gd name="T62" fmla="*/ 51 w 97"/>
              <a:gd name="T63" fmla="*/ 6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97" h="97">
                <a:moveTo>
                  <a:pt x="94" y="41"/>
                </a:moveTo>
                <a:cubicBezTo>
                  <a:pt x="83" y="41"/>
                  <a:pt x="83" y="41"/>
                  <a:pt x="83" y="41"/>
                </a:cubicBezTo>
                <a:cubicBezTo>
                  <a:pt x="82" y="39"/>
                  <a:pt x="82" y="37"/>
                  <a:pt x="81" y="35"/>
                </a:cubicBezTo>
                <a:cubicBezTo>
                  <a:pt x="80" y="34"/>
                  <a:pt x="79" y="32"/>
                  <a:pt x="79" y="31"/>
                </a:cubicBezTo>
                <a:cubicBezTo>
                  <a:pt x="95" y="11"/>
                  <a:pt x="95" y="11"/>
                  <a:pt x="95" y="11"/>
                </a:cubicBezTo>
                <a:cubicBezTo>
                  <a:pt x="97" y="8"/>
                  <a:pt x="96" y="4"/>
                  <a:pt x="94" y="2"/>
                </a:cubicBezTo>
                <a:cubicBezTo>
                  <a:pt x="91" y="0"/>
                  <a:pt x="87" y="1"/>
                  <a:pt x="85" y="3"/>
                </a:cubicBezTo>
                <a:cubicBezTo>
                  <a:pt x="71" y="21"/>
                  <a:pt x="71" y="21"/>
                  <a:pt x="71" y="21"/>
                </a:cubicBezTo>
                <a:cubicBezTo>
                  <a:pt x="70" y="20"/>
                  <a:pt x="68" y="19"/>
                  <a:pt x="67" y="18"/>
                </a:cubicBezTo>
                <a:cubicBezTo>
                  <a:pt x="64" y="17"/>
                  <a:pt x="60" y="15"/>
                  <a:pt x="56" y="14"/>
                </a:cubicBezTo>
                <a:cubicBezTo>
                  <a:pt x="56" y="3"/>
                  <a:pt x="56" y="3"/>
                  <a:pt x="56" y="3"/>
                </a:cubicBezTo>
                <a:cubicBezTo>
                  <a:pt x="56" y="2"/>
                  <a:pt x="55" y="1"/>
                  <a:pt x="54" y="1"/>
                </a:cubicBezTo>
                <a:cubicBezTo>
                  <a:pt x="42" y="1"/>
                  <a:pt x="42" y="1"/>
                  <a:pt x="42" y="1"/>
                </a:cubicBezTo>
                <a:cubicBezTo>
                  <a:pt x="41" y="1"/>
                  <a:pt x="40" y="2"/>
                  <a:pt x="40" y="3"/>
                </a:cubicBezTo>
                <a:cubicBezTo>
                  <a:pt x="40" y="14"/>
                  <a:pt x="40" y="14"/>
                  <a:pt x="40" y="14"/>
                </a:cubicBezTo>
                <a:cubicBezTo>
                  <a:pt x="37" y="15"/>
                  <a:pt x="33" y="16"/>
                  <a:pt x="31" y="18"/>
                </a:cubicBezTo>
                <a:cubicBezTo>
                  <a:pt x="23" y="9"/>
                  <a:pt x="23" y="9"/>
                  <a:pt x="23" y="9"/>
                </a:cubicBezTo>
                <a:cubicBezTo>
                  <a:pt x="22" y="9"/>
                  <a:pt x="20" y="9"/>
                  <a:pt x="20" y="9"/>
                </a:cubicBezTo>
                <a:cubicBezTo>
                  <a:pt x="8" y="21"/>
                  <a:pt x="8" y="21"/>
                  <a:pt x="8" y="21"/>
                </a:cubicBezTo>
                <a:cubicBezTo>
                  <a:pt x="8" y="21"/>
                  <a:pt x="8" y="22"/>
                  <a:pt x="8" y="22"/>
                </a:cubicBezTo>
                <a:cubicBezTo>
                  <a:pt x="8" y="23"/>
                  <a:pt x="8" y="23"/>
                  <a:pt x="8" y="24"/>
                </a:cubicBezTo>
                <a:cubicBezTo>
                  <a:pt x="17" y="32"/>
                  <a:pt x="17" y="32"/>
                  <a:pt x="17" y="32"/>
                </a:cubicBezTo>
                <a:cubicBezTo>
                  <a:pt x="15" y="34"/>
                  <a:pt x="14" y="38"/>
                  <a:pt x="13" y="41"/>
                </a:cubicBezTo>
                <a:cubicBezTo>
                  <a:pt x="2" y="41"/>
                  <a:pt x="2" y="41"/>
                  <a:pt x="2" y="41"/>
                </a:cubicBezTo>
                <a:cubicBezTo>
                  <a:pt x="1" y="41"/>
                  <a:pt x="0" y="42"/>
                  <a:pt x="0" y="43"/>
                </a:cubicBezTo>
                <a:cubicBezTo>
                  <a:pt x="0" y="55"/>
                  <a:pt x="0" y="55"/>
                  <a:pt x="0" y="55"/>
                </a:cubicBezTo>
                <a:cubicBezTo>
                  <a:pt x="0" y="56"/>
                  <a:pt x="1" y="57"/>
                  <a:pt x="2" y="57"/>
                </a:cubicBezTo>
                <a:cubicBezTo>
                  <a:pt x="13" y="57"/>
                  <a:pt x="13" y="57"/>
                  <a:pt x="13" y="57"/>
                </a:cubicBezTo>
                <a:cubicBezTo>
                  <a:pt x="14" y="60"/>
                  <a:pt x="15" y="64"/>
                  <a:pt x="17" y="66"/>
                </a:cubicBezTo>
                <a:cubicBezTo>
                  <a:pt x="8" y="74"/>
                  <a:pt x="8" y="74"/>
                  <a:pt x="8" y="74"/>
                </a:cubicBezTo>
                <a:cubicBezTo>
                  <a:pt x="8" y="75"/>
                  <a:pt x="8" y="75"/>
                  <a:pt x="8" y="76"/>
                </a:cubicBezTo>
                <a:cubicBezTo>
                  <a:pt x="8" y="76"/>
                  <a:pt x="8" y="77"/>
                  <a:pt x="8" y="77"/>
                </a:cubicBezTo>
                <a:cubicBezTo>
                  <a:pt x="20" y="89"/>
                  <a:pt x="20" y="89"/>
                  <a:pt x="20" y="89"/>
                </a:cubicBezTo>
                <a:cubicBezTo>
                  <a:pt x="20" y="89"/>
                  <a:pt x="22" y="89"/>
                  <a:pt x="23" y="89"/>
                </a:cubicBezTo>
                <a:cubicBezTo>
                  <a:pt x="31" y="80"/>
                  <a:pt x="31" y="80"/>
                  <a:pt x="31" y="80"/>
                </a:cubicBezTo>
                <a:cubicBezTo>
                  <a:pt x="33" y="82"/>
                  <a:pt x="37" y="83"/>
                  <a:pt x="40" y="84"/>
                </a:cubicBezTo>
                <a:cubicBezTo>
                  <a:pt x="40" y="95"/>
                  <a:pt x="40" y="95"/>
                  <a:pt x="40" y="95"/>
                </a:cubicBezTo>
                <a:cubicBezTo>
                  <a:pt x="40" y="96"/>
                  <a:pt x="41" y="97"/>
                  <a:pt x="42" y="97"/>
                </a:cubicBezTo>
                <a:cubicBezTo>
                  <a:pt x="54" y="97"/>
                  <a:pt x="54" y="97"/>
                  <a:pt x="54" y="97"/>
                </a:cubicBezTo>
                <a:cubicBezTo>
                  <a:pt x="55" y="97"/>
                  <a:pt x="56" y="96"/>
                  <a:pt x="56" y="95"/>
                </a:cubicBezTo>
                <a:cubicBezTo>
                  <a:pt x="56" y="84"/>
                  <a:pt x="56" y="84"/>
                  <a:pt x="56" y="84"/>
                </a:cubicBezTo>
                <a:cubicBezTo>
                  <a:pt x="59" y="83"/>
                  <a:pt x="63" y="82"/>
                  <a:pt x="65" y="80"/>
                </a:cubicBezTo>
                <a:cubicBezTo>
                  <a:pt x="73" y="89"/>
                  <a:pt x="73" y="89"/>
                  <a:pt x="73" y="89"/>
                </a:cubicBezTo>
                <a:cubicBezTo>
                  <a:pt x="74" y="89"/>
                  <a:pt x="76" y="89"/>
                  <a:pt x="76" y="89"/>
                </a:cubicBezTo>
                <a:cubicBezTo>
                  <a:pt x="88" y="77"/>
                  <a:pt x="88" y="77"/>
                  <a:pt x="88" y="77"/>
                </a:cubicBezTo>
                <a:cubicBezTo>
                  <a:pt x="88" y="77"/>
                  <a:pt x="88" y="75"/>
                  <a:pt x="88" y="74"/>
                </a:cubicBezTo>
                <a:cubicBezTo>
                  <a:pt x="79" y="66"/>
                  <a:pt x="79" y="66"/>
                  <a:pt x="79" y="66"/>
                </a:cubicBezTo>
                <a:cubicBezTo>
                  <a:pt x="81" y="64"/>
                  <a:pt x="82" y="60"/>
                  <a:pt x="83" y="57"/>
                </a:cubicBezTo>
                <a:cubicBezTo>
                  <a:pt x="94" y="57"/>
                  <a:pt x="94" y="57"/>
                  <a:pt x="94" y="57"/>
                </a:cubicBezTo>
                <a:cubicBezTo>
                  <a:pt x="95" y="57"/>
                  <a:pt x="96" y="56"/>
                  <a:pt x="96" y="55"/>
                </a:cubicBezTo>
                <a:cubicBezTo>
                  <a:pt x="96" y="43"/>
                  <a:pt x="96" y="43"/>
                  <a:pt x="96" y="43"/>
                </a:cubicBezTo>
                <a:cubicBezTo>
                  <a:pt x="96" y="42"/>
                  <a:pt x="95" y="41"/>
                  <a:pt x="94" y="41"/>
                </a:cubicBezTo>
                <a:close/>
                <a:moveTo>
                  <a:pt x="51" y="60"/>
                </a:moveTo>
                <a:cubicBezTo>
                  <a:pt x="50" y="60"/>
                  <a:pt x="50" y="60"/>
                  <a:pt x="49" y="60"/>
                </a:cubicBezTo>
                <a:cubicBezTo>
                  <a:pt x="49" y="61"/>
                  <a:pt x="49" y="61"/>
                  <a:pt x="49" y="61"/>
                </a:cubicBezTo>
                <a:cubicBezTo>
                  <a:pt x="49" y="61"/>
                  <a:pt x="48" y="60"/>
                  <a:pt x="48" y="60"/>
                </a:cubicBezTo>
                <a:cubicBezTo>
                  <a:pt x="30" y="42"/>
                  <a:pt x="30" y="42"/>
                  <a:pt x="30" y="42"/>
                </a:cubicBezTo>
                <a:cubicBezTo>
                  <a:pt x="29" y="41"/>
                  <a:pt x="29" y="40"/>
                  <a:pt x="30" y="39"/>
                </a:cubicBezTo>
                <a:cubicBezTo>
                  <a:pt x="31" y="38"/>
                  <a:pt x="32" y="38"/>
                  <a:pt x="33" y="39"/>
                </a:cubicBezTo>
                <a:cubicBezTo>
                  <a:pt x="49" y="56"/>
                  <a:pt x="49" y="56"/>
                  <a:pt x="49" y="56"/>
                </a:cubicBezTo>
                <a:cubicBezTo>
                  <a:pt x="88" y="6"/>
                  <a:pt x="88" y="6"/>
                  <a:pt x="88" y="6"/>
                </a:cubicBezTo>
                <a:cubicBezTo>
                  <a:pt x="89" y="5"/>
                  <a:pt x="90" y="5"/>
                  <a:pt x="91" y="5"/>
                </a:cubicBezTo>
                <a:cubicBezTo>
                  <a:pt x="92" y="6"/>
                  <a:pt x="92" y="7"/>
                  <a:pt x="92" y="8"/>
                </a:cubicBezTo>
                <a:lnTo>
                  <a:pt x="51" y="60"/>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id-ID" sz="2800"/>
          </a:p>
        </p:txBody>
      </p:sp>
      <p:grpSp>
        <p:nvGrpSpPr>
          <p:cNvPr id="23" name="Group 56">
            <a:extLst>
              <a:ext uri="{FF2B5EF4-FFF2-40B4-BE49-F238E27FC236}">
                <a16:creationId xmlns:a16="http://schemas.microsoft.com/office/drawing/2014/main" id="{7EC5CB9A-14C6-4BBB-A59C-A8EE2756E64B}"/>
              </a:ext>
            </a:extLst>
          </p:cNvPr>
          <p:cNvGrpSpPr/>
          <p:nvPr/>
        </p:nvGrpSpPr>
        <p:grpSpPr>
          <a:xfrm>
            <a:off x="3828251" y="5883121"/>
            <a:ext cx="360363" cy="361951"/>
            <a:chOff x="7718425" y="3248025"/>
            <a:chExt cx="360363" cy="361951"/>
          </a:xfrm>
          <a:solidFill>
            <a:schemeClr val="bg1"/>
          </a:solidFill>
        </p:grpSpPr>
        <p:sp>
          <p:nvSpPr>
            <p:cNvPr id="58" name="Freeform 63">
              <a:extLst>
                <a:ext uri="{FF2B5EF4-FFF2-40B4-BE49-F238E27FC236}">
                  <a16:creationId xmlns:a16="http://schemas.microsoft.com/office/drawing/2014/main" id="{547F71C0-9691-48FE-8183-A75706B15F5E}"/>
                </a:ext>
              </a:extLst>
            </p:cNvPr>
            <p:cNvSpPr>
              <a:spLocks/>
            </p:cNvSpPr>
            <p:nvPr/>
          </p:nvSpPr>
          <p:spPr bwMode="auto">
            <a:xfrm>
              <a:off x="7718425" y="3248025"/>
              <a:ext cx="360363" cy="331788"/>
            </a:xfrm>
            <a:custGeom>
              <a:avLst/>
              <a:gdLst>
                <a:gd name="T0" fmla="*/ 20 w 96"/>
                <a:gd name="T1" fmla="*/ 88 h 88"/>
                <a:gd name="T2" fmla="*/ 8 w 96"/>
                <a:gd name="T3" fmla="*/ 75 h 88"/>
                <a:gd name="T4" fmla="*/ 17 w 96"/>
                <a:gd name="T5" fmla="*/ 65 h 88"/>
                <a:gd name="T6" fmla="*/ 2 w 96"/>
                <a:gd name="T7" fmla="*/ 56 h 88"/>
                <a:gd name="T8" fmla="*/ 0 w 96"/>
                <a:gd name="T9" fmla="*/ 42 h 88"/>
                <a:gd name="T10" fmla="*/ 13 w 96"/>
                <a:gd name="T11" fmla="*/ 40 h 88"/>
                <a:gd name="T12" fmla="*/ 8 w 96"/>
                <a:gd name="T13" fmla="*/ 23 h 88"/>
                <a:gd name="T14" fmla="*/ 8 w 96"/>
                <a:gd name="T15" fmla="*/ 20 h 88"/>
                <a:gd name="T16" fmla="*/ 23 w 96"/>
                <a:gd name="T17" fmla="*/ 8 h 88"/>
                <a:gd name="T18" fmla="*/ 40 w 96"/>
                <a:gd name="T19" fmla="*/ 13 h 88"/>
                <a:gd name="T20" fmla="*/ 42 w 96"/>
                <a:gd name="T21" fmla="*/ 0 h 88"/>
                <a:gd name="T22" fmla="*/ 56 w 96"/>
                <a:gd name="T23" fmla="*/ 2 h 88"/>
                <a:gd name="T24" fmla="*/ 65 w 96"/>
                <a:gd name="T25" fmla="*/ 17 h 88"/>
                <a:gd name="T26" fmla="*/ 76 w 96"/>
                <a:gd name="T27" fmla="*/ 8 h 88"/>
                <a:gd name="T28" fmla="*/ 88 w 96"/>
                <a:gd name="T29" fmla="*/ 21 h 88"/>
                <a:gd name="T30" fmla="*/ 79 w 96"/>
                <a:gd name="T31" fmla="*/ 31 h 88"/>
                <a:gd name="T32" fmla="*/ 94 w 96"/>
                <a:gd name="T33" fmla="*/ 40 h 88"/>
                <a:gd name="T34" fmla="*/ 96 w 96"/>
                <a:gd name="T35" fmla="*/ 54 h 88"/>
                <a:gd name="T36" fmla="*/ 83 w 96"/>
                <a:gd name="T37" fmla="*/ 56 h 88"/>
                <a:gd name="T38" fmla="*/ 88 w 96"/>
                <a:gd name="T39" fmla="*/ 73 h 88"/>
                <a:gd name="T40" fmla="*/ 76 w 96"/>
                <a:gd name="T41" fmla="*/ 88 h 88"/>
                <a:gd name="T42" fmla="*/ 64 w 96"/>
                <a:gd name="T43" fmla="*/ 78 h 88"/>
                <a:gd name="T44" fmla="*/ 67 w 96"/>
                <a:gd name="T45" fmla="*/ 76 h 88"/>
                <a:gd name="T46" fmla="*/ 83 w 96"/>
                <a:gd name="T47" fmla="*/ 75 h 88"/>
                <a:gd name="T48" fmla="*/ 75 w 96"/>
                <a:gd name="T49" fmla="*/ 65 h 88"/>
                <a:gd name="T50" fmla="*/ 81 w 96"/>
                <a:gd name="T51" fmla="*/ 52 h 88"/>
                <a:gd name="T52" fmla="*/ 92 w 96"/>
                <a:gd name="T53" fmla="*/ 44 h 88"/>
                <a:gd name="T54" fmla="*/ 79 w 96"/>
                <a:gd name="T55" fmla="*/ 42 h 88"/>
                <a:gd name="T56" fmla="*/ 76 w 96"/>
                <a:gd name="T57" fmla="*/ 29 h 88"/>
                <a:gd name="T58" fmla="*/ 75 w 96"/>
                <a:gd name="T59" fmla="*/ 13 h 88"/>
                <a:gd name="T60" fmla="*/ 65 w 96"/>
                <a:gd name="T61" fmla="*/ 21 h 88"/>
                <a:gd name="T62" fmla="*/ 52 w 96"/>
                <a:gd name="T63" fmla="*/ 15 h 88"/>
                <a:gd name="T64" fmla="*/ 44 w 96"/>
                <a:gd name="T65" fmla="*/ 4 h 88"/>
                <a:gd name="T66" fmla="*/ 42 w 96"/>
                <a:gd name="T67" fmla="*/ 17 h 88"/>
                <a:gd name="T68" fmla="*/ 29 w 96"/>
                <a:gd name="T69" fmla="*/ 20 h 88"/>
                <a:gd name="T70" fmla="*/ 13 w 96"/>
                <a:gd name="T71" fmla="*/ 21 h 88"/>
                <a:gd name="T72" fmla="*/ 21 w 96"/>
                <a:gd name="T73" fmla="*/ 31 h 88"/>
                <a:gd name="T74" fmla="*/ 15 w 96"/>
                <a:gd name="T75" fmla="*/ 44 h 88"/>
                <a:gd name="T76" fmla="*/ 4 w 96"/>
                <a:gd name="T77" fmla="*/ 52 h 88"/>
                <a:gd name="T78" fmla="*/ 17 w 96"/>
                <a:gd name="T79" fmla="*/ 54 h 88"/>
                <a:gd name="T80" fmla="*/ 20 w 96"/>
                <a:gd name="T81" fmla="*/ 67 h 88"/>
                <a:gd name="T82" fmla="*/ 21 w 96"/>
                <a:gd name="T83" fmla="*/ 83 h 88"/>
                <a:gd name="T84" fmla="*/ 32 w 96"/>
                <a:gd name="T85" fmla="*/ 76 h 88"/>
                <a:gd name="T86" fmla="*/ 23 w 96"/>
                <a:gd name="T87" fmla="*/ 88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6" h="88">
                  <a:moveTo>
                    <a:pt x="21" y="88"/>
                  </a:moveTo>
                  <a:cubicBezTo>
                    <a:pt x="21" y="88"/>
                    <a:pt x="20" y="88"/>
                    <a:pt x="20" y="88"/>
                  </a:cubicBezTo>
                  <a:cubicBezTo>
                    <a:pt x="8" y="76"/>
                    <a:pt x="8" y="76"/>
                    <a:pt x="8" y="76"/>
                  </a:cubicBezTo>
                  <a:cubicBezTo>
                    <a:pt x="8" y="76"/>
                    <a:pt x="8" y="75"/>
                    <a:pt x="8" y="75"/>
                  </a:cubicBezTo>
                  <a:cubicBezTo>
                    <a:pt x="8" y="74"/>
                    <a:pt x="8" y="74"/>
                    <a:pt x="8" y="73"/>
                  </a:cubicBezTo>
                  <a:cubicBezTo>
                    <a:pt x="17" y="65"/>
                    <a:pt x="17" y="65"/>
                    <a:pt x="17" y="65"/>
                  </a:cubicBezTo>
                  <a:cubicBezTo>
                    <a:pt x="15" y="63"/>
                    <a:pt x="14" y="59"/>
                    <a:pt x="13" y="56"/>
                  </a:cubicBezTo>
                  <a:cubicBezTo>
                    <a:pt x="2" y="56"/>
                    <a:pt x="2" y="56"/>
                    <a:pt x="2" y="56"/>
                  </a:cubicBezTo>
                  <a:cubicBezTo>
                    <a:pt x="1" y="56"/>
                    <a:pt x="0" y="55"/>
                    <a:pt x="0" y="54"/>
                  </a:cubicBezTo>
                  <a:cubicBezTo>
                    <a:pt x="0" y="42"/>
                    <a:pt x="0" y="42"/>
                    <a:pt x="0" y="42"/>
                  </a:cubicBezTo>
                  <a:cubicBezTo>
                    <a:pt x="0" y="41"/>
                    <a:pt x="1" y="40"/>
                    <a:pt x="2" y="40"/>
                  </a:cubicBezTo>
                  <a:cubicBezTo>
                    <a:pt x="13" y="40"/>
                    <a:pt x="13" y="40"/>
                    <a:pt x="13" y="40"/>
                  </a:cubicBezTo>
                  <a:cubicBezTo>
                    <a:pt x="14" y="37"/>
                    <a:pt x="15" y="33"/>
                    <a:pt x="17" y="31"/>
                  </a:cubicBezTo>
                  <a:cubicBezTo>
                    <a:pt x="8" y="23"/>
                    <a:pt x="8" y="23"/>
                    <a:pt x="8" y="23"/>
                  </a:cubicBezTo>
                  <a:cubicBezTo>
                    <a:pt x="8" y="22"/>
                    <a:pt x="8" y="22"/>
                    <a:pt x="8" y="21"/>
                  </a:cubicBezTo>
                  <a:cubicBezTo>
                    <a:pt x="8" y="21"/>
                    <a:pt x="8" y="20"/>
                    <a:pt x="8" y="20"/>
                  </a:cubicBezTo>
                  <a:cubicBezTo>
                    <a:pt x="20" y="8"/>
                    <a:pt x="20" y="8"/>
                    <a:pt x="20" y="8"/>
                  </a:cubicBezTo>
                  <a:cubicBezTo>
                    <a:pt x="20" y="8"/>
                    <a:pt x="22" y="8"/>
                    <a:pt x="23" y="8"/>
                  </a:cubicBezTo>
                  <a:cubicBezTo>
                    <a:pt x="31" y="17"/>
                    <a:pt x="31" y="17"/>
                    <a:pt x="31" y="17"/>
                  </a:cubicBezTo>
                  <a:cubicBezTo>
                    <a:pt x="33" y="15"/>
                    <a:pt x="37" y="14"/>
                    <a:pt x="40" y="13"/>
                  </a:cubicBezTo>
                  <a:cubicBezTo>
                    <a:pt x="40" y="2"/>
                    <a:pt x="40" y="2"/>
                    <a:pt x="40" y="2"/>
                  </a:cubicBezTo>
                  <a:cubicBezTo>
                    <a:pt x="40" y="1"/>
                    <a:pt x="41" y="0"/>
                    <a:pt x="42" y="0"/>
                  </a:cubicBezTo>
                  <a:cubicBezTo>
                    <a:pt x="54" y="0"/>
                    <a:pt x="54" y="0"/>
                    <a:pt x="54" y="0"/>
                  </a:cubicBezTo>
                  <a:cubicBezTo>
                    <a:pt x="55" y="0"/>
                    <a:pt x="56" y="1"/>
                    <a:pt x="56" y="2"/>
                  </a:cubicBezTo>
                  <a:cubicBezTo>
                    <a:pt x="56" y="13"/>
                    <a:pt x="56" y="13"/>
                    <a:pt x="56" y="13"/>
                  </a:cubicBezTo>
                  <a:cubicBezTo>
                    <a:pt x="59" y="14"/>
                    <a:pt x="63" y="15"/>
                    <a:pt x="65" y="17"/>
                  </a:cubicBezTo>
                  <a:cubicBezTo>
                    <a:pt x="73" y="8"/>
                    <a:pt x="73" y="8"/>
                    <a:pt x="73" y="8"/>
                  </a:cubicBezTo>
                  <a:cubicBezTo>
                    <a:pt x="74" y="8"/>
                    <a:pt x="75" y="8"/>
                    <a:pt x="76" y="8"/>
                  </a:cubicBezTo>
                  <a:cubicBezTo>
                    <a:pt x="88" y="20"/>
                    <a:pt x="88" y="20"/>
                    <a:pt x="88" y="20"/>
                  </a:cubicBezTo>
                  <a:cubicBezTo>
                    <a:pt x="88" y="20"/>
                    <a:pt x="88" y="21"/>
                    <a:pt x="88" y="21"/>
                  </a:cubicBezTo>
                  <a:cubicBezTo>
                    <a:pt x="88" y="22"/>
                    <a:pt x="88" y="22"/>
                    <a:pt x="88" y="23"/>
                  </a:cubicBezTo>
                  <a:cubicBezTo>
                    <a:pt x="79" y="31"/>
                    <a:pt x="79" y="31"/>
                    <a:pt x="79" y="31"/>
                  </a:cubicBezTo>
                  <a:cubicBezTo>
                    <a:pt x="81" y="33"/>
                    <a:pt x="82" y="37"/>
                    <a:pt x="83" y="40"/>
                  </a:cubicBezTo>
                  <a:cubicBezTo>
                    <a:pt x="94" y="40"/>
                    <a:pt x="94" y="40"/>
                    <a:pt x="94" y="40"/>
                  </a:cubicBezTo>
                  <a:cubicBezTo>
                    <a:pt x="95" y="40"/>
                    <a:pt x="96" y="41"/>
                    <a:pt x="96" y="42"/>
                  </a:cubicBezTo>
                  <a:cubicBezTo>
                    <a:pt x="96" y="54"/>
                    <a:pt x="96" y="54"/>
                    <a:pt x="96" y="54"/>
                  </a:cubicBezTo>
                  <a:cubicBezTo>
                    <a:pt x="96" y="55"/>
                    <a:pt x="95" y="56"/>
                    <a:pt x="94" y="56"/>
                  </a:cubicBezTo>
                  <a:cubicBezTo>
                    <a:pt x="83" y="56"/>
                    <a:pt x="83" y="56"/>
                    <a:pt x="83" y="56"/>
                  </a:cubicBezTo>
                  <a:cubicBezTo>
                    <a:pt x="82" y="59"/>
                    <a:pt x="81" y="63"/>
                    <a:pt x="79" y="65"/>
                  </a:cubicBezTo>
                  <a:cubicBezTo>
                    <a:pt x="88" y="73"/>
                    <a:pt x="88" y="73"/>
                    <a:pt x="88" y="73"/>
                  </a:cubicBezTo>
                  <a:cubicBezTo>
                    <a:pt x="88" y="74"/>
                    <a:pt x="88" y="76"/>
                    <a:pt x="88" y="76"/>
                  </a:cubicBezTo>
                  <a:cubicBezTo>
                    <a:pt x="76" y="88"/>
                    <a:pt x="76" y="88"/>
                    <a:pt x="76" y="88"/>
                  </a:cubicBezTo>
                  <a:cubicBezTo>
                    <a:pt x="76" y="88"/>
                    <a:pt x="74" y="88"/>
                    <a:pt x="73" y="88"/>
                  </a:cubicBezTo>
                  <a:cubicBezTo>
                    <a:pt x="64" y="78"/>
                    <a:pt x="64" y="78"/>
                    <a:pt x="64" y="78"/>
                  </a:cubicBezTo>
                  <a:cubicBezTo>
                    <a:pt x="63" y="78"/>
                    <a:pt x="63" y="76"/>
                    <a:pt x="64" y="76"/>
                  </a:cubicBezTo>
                  <a:cubicBezTo>
                    <a:pt x="65" y="75"/>
                    <a:pt x="66" y="75"/>
                    <a:pt x="67" y="76"/>
                  </a:cubicBezTo>
                  <a:cubicBezTo>
                    <a:pt x="75" y="83"/>
                    <a:pt x="75" y="83"/>
                    <a:pt x="75" y="83"/>
                  </a:cubicBezTo>
                  <a:cubicBezTo>
                    <a:pt x="83" y="75"/>
                    <a:pt x="83" y="75"/>
                    <a:pt x="83" y="75"/>
                  </a:cubicBezTo>
                  <a:cubicBezTo>
                    <a:pt x="76" y="67"/>
                    <a:pt x="76" y="67"/>
                    <a:pt x="76" y="67"/>
                  </a:cubicBezTo>
                  <a:cubicBezTo>
                    <a:pt x="75" y="66"/>
                    <a:pt x="75" y="65"/>
                    <a:pt x="75" y="65"/>
                  </a:cubicBezTo>
                  <a:cubicBezTo>
                    <a:pt x="77" y="62"/>
                    <a:pt x="79" y="56"/>
                    <a:pt x="79" y="54"/>
                  </a:cubicBezTo>
                  <a:cubicBezTo>
                    <a:pt x="79" y="53"/>
                    <a:pt x="80" y="52"/>
                    <a:pt x="81" y="52"/>
                  </a:cubicBezTo>
                  <a:cubicBezTo>
                    <a:pt x="92" y="52"/>
                    <a:pt x="92" y="52"/>
                    <a:pt x="92" y="52"/>
                  </a:cubicBezTo>
                  <a:cubicBezTo>
                    <a:pt x="92" y="44"/>
                    <a:pt x="92" y="44"/>
                    <a:pt x="92" y="44"/>
                  </a:cubicBezTo>
                  <a:cubicBezTo>
                    <a:pt x="81" y="44"/>
                    <a:pt x="81" y="44"/>
                    <a:pt x="81" y="44"/>
                  </a:cubicBezTo>
                  <a:cubicBezTo>
                    <a:pt x="80" y="44"/>
                    <a:pt x="79" y="43"/>
                    <a:pt x="79" y="42"/>
                  </a:cubicBezTo>
                  <a:cubicBezTo>
                    <a:pt x="79" y="40"/>
                    <a:pt x="77" y="34"/>
                    <a:pt x="75" y="31"/>
                  </a:cubicBezTo>
                  <a:cubicBezTo>
                    <a:pt x="75" y="31"/>
                    <a:pt x="75" y="30"/>
                    <a:pt x="76" y="29"/>
                  </a:cubicBezTo>
                  <a:cubicBezTo>
                    <a:pt x="83" y="21"/>
                    <a:pt x="83" y="21"/>
                    <a:pt x="83" y="21"/>
                  </a:cubicBezTo>
                  <a:cubicBezTo>
                    <a:pt x="75" y="13"/>
                    <a:pt x="75" y="13"/>
                    <a:pt x="75" y="13"/>
                  </a:cubicBezTo>
                  <a:cubicBezTo>
                    <a:pt x="67" y="20"/>
                    <a:pt x="67" y="20"/>
                    <a:pt x="67" y="20"/>
                  </a:cubicBezTo>
                  <a:cubicBezTo>
                    <a:pt x="66" y="21"/>
                    <a:pt x="65" y="21"/>
                    <a:pt x="65" y="21"/>
                  </a:cubicBezTo>
                  <a:cubicBezTo>
                    <a:pt x="62" y="19"/>
                    <a:pt x="57" y="18"/>
                    <a:pt x="54" y="17"/>
                  </a:cubicBezTo>
                  <a:cubicBezTo>
                    <a:pt x="53" y="17"/>
                    <a:pt x="52" y="16"/>
                    <a:pt x="52" y="15"/>
                  </a:cubicBezTo>
                  <a:cubicBezTo>
                    <a:pt x="52" y="4"/>
                    <a:pt x="52" y="4"/>
                    <a:pt x="52" y="4"/>
                  </a:cubicBezTo>
                  <a:cubicBezTo>
                    <a:pt x="44" y="4"/>
                    <a:pt x="44" y="4"/>
                    <a:pt x="44" y="4"/>
                  </a:cubicBezTo>
                  <a:cubicBezTo>
                    <a:pt x="44" y="15"/>
                    <a:pt x="44" y="15"/>
                    <a:pt x="44" y="15"/>
                  </a:cubicBezTo>
                  <a:cubicBezTo>
                    <a:pt x="44" y="16"/>
                    <a:pt x="43" y="17"/>
                    <a:pt x="42" y="17"/>
                  </a:cubicBezTo>
                  <a:cubicBezTo>
                    <a:pt x="39" y="18"/>
                    <a:pt x="34" y="19"/>
                    <a:pt x="31" y="21"/>
                  </a:cubicBezTo>
                  <a:cubicBezTo>
                    <a:pt x="31" y="21"/>
                    <a:pt x="30" y="21"/>
                    <a:pt x="29" y="20"/>
                  </a:cubicBezTo>
                  <a:cubicBezTo>
                    <a:pt x="21" y="13"/>
                    <a:pt x="21" y="13"/>
                    <a:pt x="21" y="13"/>
                  </a:cubicBezTo>
                  <a:cubicBezTo>
                    <a:pt x="13" y="21"/>
                    <a:pt x="13" y="21"/>
                    <a:pt x="13" y="21"/>
                  </a:cubicBezTo>
                  <a:cubicBezTo>
                    <a:pt x="20" y="29"/>
                    <a:pt x="20" y="29"/>
                    <a:pt x="20" y="29"/>
                  </a:cubicBezTo>
                  <a:cubicBezTo>
                    <a:pt x="21" y="30"/>
                    <a:pt x="21" y="31"/>
                    <a:pt x="21" y="31"/>
                  </a:cubicBezTo>
                  <a:cubicBezTo>
                    <a:pt x="19" y="34"/>
                    <a:pt x="17" y="40"/>
                    <a:pt x="17" y="42"/>
                  </a:cubicBezTo>
                  <a:cubicBezTo>
                    <a:pt x="17" y="43"/>
                    <a:pt x="16" y="44"/>
                    <a:pt x="15" y="44"/>
                  </a:cubicBezTo>
                  <a:cubicBezTo>
                    <a:pt x="4" y="44"/>
                    <a:pt x="4" y="44"/>
                    <a:pt x="4" y="44"/>
                  </a:cubicBezTo>
                  <a:cubicBezTo>
                    <a:pt x="4" y="52"/>
                    <a:pt x="4" y="52"/>
                    <a:pt x="4" y="52"/>
                  </a:cubicBezTo>
                  <a:cubicBezTo>
                    <a:pt x="15" y="52"/>
                    <a:pt x="15" y="52"/>
                    <a:pt x="15" y="52"/>
                  </a:cubicBezTo>
                  <a:cubicBezTo>
                    <a:pt x="16" y="52"/>
                    <a:pt x="17" y="53"/>
                    <a:pt x="17" y="54"/>
                  </a:cubicBezTo>
                  <a:cubicBezTo>
                    <a:pt x="17" y="56"/>
                    <a:pt x="19" y="62"/>
                    <a:pt x="21" y="65"/>
                  </a:cubicBezTo>
                  <a:cubicBezTo>
                    <a:pt x="21" y="65"/>
                    <a:pt x="21" y="66"/>
                    <a:pt x="20" y="67"/>
                  </a:cubicBezTo>
                  <a:cubicBezTo>
                    <a:pt x="13" y="75"/>
                    <a:pt x="13" y="75"/>
                    <a:pt x="13" y="75"/>
                  </a:cubicBezTo>
                  <a:cubicBezTo>
                    <a:pt x="21" y="83"/>
                    <a:pt x="21" y="83"/>
                    <a:pt x="21" y="83"/>
                  </a:cubicBezTo>
                  <a:cubicBezTo>
                    <a:pt x="29" y="76"/>
                    <a:pt x="29" y="76"/>
                    <a:pt x="29" y="76"/>
                  </a:cubicBezTo>
                  <a:cubicBezTo>
                    <a:pt x="30" y="75"/>
                    <a:pt x="31" y="75"/>
                    <a:pt x="32" y="76"/>
                  </a:cubicBezTo>
                  <a:cubicBezTo>
                    <a:pt x="33" y="76"/>
                    <a:pt x="33" y="78"/>
                    <a:pt x="32" y="78"/>
                  </a:cubicBezTo>
                  <a:cubicBezTo>
                    <a:pt x="23" y="88"/>
                    <a:pt x="23" y="88"/>
                    <a:pt x="23" y="88"/>
                  </a:cubicBezTo>
                  <a:cubicBezTo>
                    <a:pt x="22" y="88"/>
                    <a:pt x="22" y="88"/>
                    <a:pt x="21" y="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2800"/>
            </a:p>
          </p:txBody>
        </p:sp>
        <p:sp>
          <p:nvSpPr>
            <p:cNvPr id="59" name="Freeform 64">
              <a:extLst>
                <a:ext uri="{FF2B5EF4-FFF2-40B4-BE49-F238E27FC236}">
                  <a16:creationId xmlns:a16="http://schemas.microsoft.com/office/drawing/2014/main" id="{170626AD-6E0A-4BCF-8212-0A8C6E1EFA70}"/>
                </a:ext>
              </a:extLst>
            </p:cNvPr>
            <p:cNvSpPr>
              <a:spLocks/>
            </p:cNvSpPr>
            <p:nvPr/>
          </p:nvSpPr>
          <p:spPr bwMode="auto">
            <a:xfrm>
              <a:off x="7869238" y="3549650"/>
              <a:ext cx="60325" cy="15875"/>
            </a:xfrm>
            <a:custGeom>
              <a:avLst/>
              <a:gdLst>
                <a:gd name="T0" fmla="*/ 14 w 16"/>
                <a:gd name="T1" fmla="*/ 4 h 4"/>
                <a:gd name="T2" fmla="*/ 2 w 16"/>
                <a:gd name="T3" fmla="*/ 4 h 4"/>
                <a:gd name="T4" fmla="*/ 0 w 16"/>
                <a:gd name="T5" fmla="*/ 2 h 4"/>
                <a:gd name="T6" fmla="*/ 2 w 16"/>
                <a:gd name="T7" fmla="*/ 0 h 4"/>
                <a:gd name="T8" fmla="*/ 14 w 16"/>
                <a:gd name="T9" fmla="*/ 0 h 4"/>
                <a:gd name="T10" fmla="*/ 16 w 16"/>
                <a:gd name="T11" fmla="*/ 2 h 4"/>
                <a:gd name="T12" fmla="*/ 14 w 16"/>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6" h="4">
                  <a:moveTo>
                    <a:pt x="14" y="4"/>
                  </a:moveTo>
                  <a:cubicBezTo>
                    <a:pt x="2" y="4"/>
                    <a:pt x="2" y="4"/>
                    <a:pt x="2" y="4"/>
                  </a:cubicBezTo>
                  <a:cubicBezTo>
                    <a:pt x="1" y="4"/>
                    <a:pt x="0" y="3"/>
                    <a:pt x="0" y="2"/>
                  </a:cubicBezTo>
                  <a:cubicBezTo>
                    <a:pt x="0" y="1"/>
                    <a:pt x="1" y="0"/>
                    <a:pt x="2" y="0"/>
                  </a:cubicBezTo>
                  <a:cubicBezTo>
                    <a:pt x="14" y="0"/>
                    <a:pt x="14" y="0"/>
                    <a:pt x="14" y="0"/>
                  </a:cubicBezTo>
                  <a:cubicBezTo>
                    <a:pt x="15" y="0"/>
                    <a:pt x="16" y="1"/>
                    <a:pt x="16" y="2"/>
                  </a:cubicBezTo>
                  <a:cubicBezTo>
                    <a:pt x="16" y="3"/>
                    <a:pt x="15" y="4"/>
                    <a:pt x="1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2800"/>
            </a:p>
          </p:txBody>
        </p:sp>
        <p:sp>
          <p:nvSpPr>
            <p:cNvPr id="60" name="Freeform 65">
              <a:extLst>
                <a:ext uri="{FF2B5EF4-FFF2-40B4-BE49-F238E27FC236}">
                  <a16:creationId xmlns:a16="http://schemas.microsoft.com/office/drawing/2014/main" id="{0E5F9708-DDEB-4365-BCF7-0E488086554C}"/>
                </a:ext>
              </a:extLst>
            </p:cNvPr>
            <p:cNvSpPr>
              <a:spLocks/>
            </p:cNvSpPr>
            <p:nvPr/>
          </p:nvSpPr>
          <p:spPr bwMode="auto">
            <a:xfrm>
              <a:off x="7869238" y="3579813"/>
              <a:ext cx="60325" cy="30163"/>
            </a:xfrm>
            <a:custGeom>
              <a:avLst/>
              <a:gdLst>
                <a:gd name="T0" fmla="*/ 14 w 16"/>
                <a:gd name="T1" fmla="*/ 0 h 8"/>
                <a:gd name="T2" fmla="*/ 2 w 16"/>
                <a:gd name="T3" fmla="*/ 0 h 8"/>
                <a:gd name="T4" fmla="*/ 0 w 16"/>
                <a:gd name="T5" fmla="*/ 2 h 8"/>
                <a:gd name="T6" fmla="*/ 2 w 16"/>
                <a:gd name="T7" fmla="*/ 4 h 8"/>
                <a:gd name="T8" fmla="*/ 6 w 16"/>
                <a:gd name="T9" fmla="*/ 4 h 8"/>
                <a:gd name="T10" fmla="*/ 6 w 16"/>
                <a:gd name="T11" fmla="*/ 6 h 8"/>
                <a:gd name="T12" fmla="*/ 8 w 16"/>
                <a:gd name="T13" fmla="*/ 8 h 8"/>
                <a:gd name="T14" fmla="*/ 10 w 16"/>
                <a:gd name="T15" fmla="*/ 6 h 8"/>
                <a:gd name="T16" fmla="*/ 10 w 16"/>
                <a:gd name="T17" fmla="*/ 4 h 8"/>
                <a:gd name="T18" fmla="*/ 14 w 16"/>
                <a:gd name="T19" fmla="*/ 4 h 8"/>
                <a:gd name="T20" fmla="*/ 16 w 16"/>
                <a:gd name="T21" fmla="*/ 2 h 8"/>
                <a:gd name="T22" fmla="*/ 14 w 16"/>
                <a:gd name="T23"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6" h="8">
                  <a:moveTo>
                    <a:pt x="14" y="0"/>
                  </a:moveTo>
                  <a:cubicBezTo>
                    <a:pt x="2" y="0"/>
                    <a:pt x="2" y="0"/>
                    <a:pt x="2" y="0"/>
                  </a:cubicBezTo>
                  <a:cubicBezTo>
                    <a:pt x="1" y="0"/>
                    <a:pt x="0" y="1"/>
                    <a:pt x="0" y="2"/>
                  </a:cubicBezTo>
                  <a:cubicBezTo>
                    <a:pt x="0" y="3"/>
                    <a:pt x="1" y="4"/>
                    <a:pt x="2" y="4"/>
                  </a:cubicBezTo>
                  <a:cubicBezTo>
                    <a:pt x="6" y="4"/>
                    <a:pt x="6" y="4"/>
                    <a:pt x="6" y="4"/>
                  </a:cubicBezTo>
                  <a:cubicBezTo>
                    <a:pt x="6" y="6"/>
                    <a:pt x="6" y="6"/>
                    <a:pt x="6" y="6"/>
                  </a:cubicBezTo>
                  <a:cubicBezTo>
                    <a:pt x="6" y="7"/>
                    <a:pt x="7" y="8"/>
                    <a:pt x="8" y="8"/>
                  </a:cubicBezTo>
                  <a:cubicBezTo>
                    <a:pt x="9" y="8"/>
                    <a:pt x="10" y="7"/>
                    <a:pt x="10" y="6"/>
                  </a:cubicBezTo>
                  <a:cubicBezTo>
                    <a:pt x="10" y="4"/>
                    <a:pt x="10" y="4"/>
                    <a:pt x="10" y="4"/>
                  </a:cubicBezTo>
                  <a:cubicBezTo>
                    <a:pt x="14" y="4"/>
                    <a:pt x="14" y="4"/>
                    <a:pt x="14" y="4"/>
                  </a:cubicBezTo>
                  <a:cubicBezTo>
                    <a:pt x="15" y="4"/>
                    <a:pt x="16" y="3"/>
                    <a:pt x="16" y="2"/>
                  </a:cubicBezTo>
                  <a:cubicBezTo>
                    <a:pt x="16" y="1"/>
                    <a:pt x="15" y="0"/>
                    <a:pt x="1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2800"/>
            </a:p>
          </p:txBody>
        </p:sp>
        <p:sp>
          <p:nvSpPr>
            <p:cNvPr id="61" name="Freeform 66">
              <a:extLst>
                <a:ext uri="{FF2B5EF4-FFF2-40B4-BE49-F238E27FC236}">
                  <a16:creationId xmlns:a16="http://schemas.microsoft.com/office/drawing/2014/main" id="{54275738-0A27-4C5F-B244-28971F830622}"/>
                </a:ext>
              </a:extLst>
            </p:cNvPr>
            <p:cNvSpPr>
              <a:spLocks/>
            </p:cNvSpPr>
            <p:nvPr/>
          </p:nvSpPr>
          <p:spPr bwMode="auto">
            <a:xfrm>
              <a:off x="7805738" y="3338513"/>
              <a:ext cx="187325" cy="196850"/>
            </a:xfrm>
            <a:custGeom>
              <a:avLst/>
              <a:gdLst>
                <a:gd name="T0" fmla="*/ 25 w 50"/>
                <a:gd name="T1" fmla="*/ 0 h 52"/>
                <a:gd name="T2" fmla="*/ 0 w 50"/>
                <a:gd name="T3" fmla="*/ 24 h 52"/>
                <a:gd name="T4" fmla="*/ 17 w 50"/>
                <a:gd name="T5" fmla="*/ 47 h 52"/>
                <a:gd name="T6" fmla="*/ 17 w 50"/>
                <a:gd name="T7" fmla="*/ 50 h 52"/>
                <a:gd name="T8" fmla="*/ 19 w 50"/>
                <a:gd name="T9" fmla="*/ 52 h 52"/>
                <a:gd name="T10" fmla="*/ 31 w 50"/>
                <a:gd name="T11" fmla="*/ 52 h 52"/>
                <a:gd name="T12" fmla="*/ 33 w 50"/>
                <a:gd name="T13" fmla="*/ 50 h 52"/>
                <a:gd name="T14" fmla="*/ 33 w 50"/>
                <a:gd name="T15" fmla="*/ 47 h 52"/>
                <a:gd name="T16" fmla="*/ 50 w 50"/>
                <a:gd name="T17" fmla="*/ 24 h 52"/>
                <a:gd name="T18" fmla="*/ 25 w 50"/>
                <a:gd name="T19" fmla="*/ 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2">
                  <a:moveTo>
                    <a:pt x="25" y="0"/>
                  </a:moveTo>
                  <a:cubicBezTo>
                    <a:pt x="11" y="0"/>
                    <a:pt x="0" y="11"/>
                    <a:pt x="0" y="24"/>
                  </a:cubicBezTo>
                  <a:cubicBezTo>
                    <a:pt x="0" y="34"/>
                    <a:pt x="7" y="43"/>
                    <a:pt x="17" y="47"/>
                  </a:cubicBezTo>
                  <a:cubicBezTo>
                    <a:pt x="17" y="50"/>
                    <a:pt x="17" y="50"/>
                    <a:pt x="17" y="50"/>
                  </a:cubicBezTo>
                  <a:cubicBezTo>
                    <a:pt x="17" y="51"/>
                    <a:pt x="18" y="52"/>
                    <a:pt x="19" y="52"/>
                  </a:cubicBezTo>
                  <a:cubicBezTo>
                    <a:pt x="31" y="52"/>
                    <a:pt x="31" y="52"/>
                    <a:pt x="31" y="52"/>
                  </a:cubicBezTo>
                  <a:cubicBezTo>
                    <a:pt x="32" y="52"/>
                    <a:pt x="33" y="51"/>
                    <a:pt x="33" y="50"/>
                  </a:cubicBezTo>
                  <a:cubicBezTo>
                    <a:pt x="33" y="47"/>
                    <a:pt x="33" y="47"/>
                    <a:pt x="33" y="47"/>
                  </a:cubicBezTo>
                  <a:cubicBezTo>
                    <a:pt x="43" y="43"/>
                    <a:pt x="50" y="34"/>
                    <a:pt x="50" y="24"/>
                  </a:cubicBezTo>
                  <a:cubicBezTo>
                    <a:pt x="50" y="11"/>
                    <a:pt x="39" y="0"/>
                    <a:pt x="2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sz="2800"/>
            </a:p>
          </p:txBody>
        </p:sp>
      </p:grpSp>
      <p:grpSp>
        <p:nvGrpSpPr>
          <p:cNvPr id="27" name="Group 61">
            <a:extLst>
              <a:ext uri="{FF2B5EF4-FFF2-40B4-BE49-F238E27FC236}">
                <a16:creationId xmlns:a16="http://schemas.microsoft.com/office/drawing/2014/main" id="{FCFFDC8C-DA36-4E1E-9181-D2B0F62991EE}"/>
              </a:ext>
            </a:extLst>
          </p:cNvPr>
          <p:cNvGrpSpPr/>
          <p:nvPr/>
        </p:nvGrpSpPr>
        <p:grpSpPr>
          <a:xfrm>
            <a:off x="10056013" y="1647707"/>
            <a:ext cx="428625" cy="406401"/>
            <a:chOff x="6265863" y="3908425"/>
            <a:chExt cx="428625" cy="406401"/>
          </a:xfrm>
          <a:solidFill>
            <a:schemeClr val="bg1"/>
          </a:solidFill>
        </p:grpSpPr>
        <p:sp>
          <p:nvSpPr>
            <p:cNvPr id="63" name="Freeform 5">
              <a:extLst>
                <a:ext uri="{FF2B5EF4-FFF2-40B4-BE49-F238E27FC236}">
                  <a16:creationId xmlns:a16="http://schemas.microsoft.com/office/drawing/2014/main" id="{702090DE-C301-4358-B85E-28B1112C3DD9}"/>
                </a:ext>
              </a:extLst>
            </p:cNvPr>
            <p:cNvSpPr>
              <a:spLocks/>
            </p:cNvSpPr>
            <p:nvPr/>
          </p:nvSpPr>
          <p:spPr bwMode="auto">
            <a:xfrm>
              <a:off x="6446838" y="3908425"/>
              <a:ext cx="247650" cy="244475"/>
            </a:xfrm>
            <a:custGeom>
              <a:avLst/>
              <a:gdLst>
                <a:gd name="T0" fmla="*/ 1166 w 1246"/>
                <a:gd name="T1" fmla="*/ 188 h 1246"/>
                <a:gd name="T2" fmla="*/ 1054 w 1246"/>
                <a:gd name="T3" fmla="*/ 188 h 1246"/>
                <a:gd name="T4" fmla="*/ 1054 w 1246"/>
                <a:gd name="T5" fmla="*/ 80 h 1246"/>
                <a:gd name="T6" fmla="*/ 954 w 1246"/>
                <a:gd name="T7" fmla="*/ 37 h 1246"/>
                <a:gd name="T8" fmla="*/ 700 w 1246"/>
                <a:gd name="T9" fmla="*/ 292 h 1246"/>
                <a:gd name="T10" fmla="*/ 683 w 1246"/>
                <a:gd name="T11" fmla="*/ 334 h 1246"/>
                <a:gd name="T12" fmla="*/ 683 w 1246"/>
                <a:gd name="T13" fmla="*/ 479 h 1246"/>
                <a:gd name="T14" fmla="*/ 643 w 1246"/>
                <a:gd name="T15" fmla="*/ 518 h 1246"/>
                <a:gd name="T16" fmla="*/ 23 w 1246"/>
                <a:gd name="T17" fmla="*/ 1138 h 1246"/>
                <a:gd name="T18" fmla="*/ 23 w 1246"/>
                <a:gd name="T19" fmla="*/ 1223 h 1246"/>
                <a:gd name="T20" fmla="*/ 108 w 1246"/>
                <a:gd name="T21" fmla="*/ 1223 h 1246"/>
                <a:gd name="T22" fmla="*/ 742 w 1246"/>
                <a:gd name="T23" fmla="*/ 589 h 1246"/>
                <a:gd name="T24" fmla="*/ 767 w 1246"/>
                <a:gd name="T25" fmla="*/ 563 h 1246"/>
                <a:gd name="T26" fmla="*/ 912 w 1246"/>
                <a:gd name="T27" fmla="*/ 563 h 1246"/>
                <a:gd name="T28" fmla="*/ 954 w 1246"/>
                <a:gd name="T29" fmla="*/ 547 h 1246"/>
                <a:gd name="T30" fmla="*/ 1209 w 1246"/>
                <a:gd name="T31" fmla="*/ 292 h 1246"/>
                <a:gd name="T32" fmla="*/ 1166 w 1246"/>
                <a:gd name="T33" fmla="*/ 188 h 1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246" h="1246">
                  <a:moveTo>
                    <a:pt x="1166" y="188"/>
                  </a:moveTo>
                  <a:cubicBezTo>
                    <a:pt x="1054" y="188"/>
                    <a:pt x="1054" y="188"/>
                    <a:pt x="1054" y="188"/>
                  </a:cubicBezTo>
                  <a:cubicBezTo>
                    <a:pt x="1054" y="80"/>
                    <a:pt x="1054" y="80"/>
                    <a:pt x="1054" y="80"/>
                  </a:cubicBezTo>
                  <a:cubicBezTo>
                    <a:pt x="1054" y="27"/>
                    <a:pt x="992" y="0"/>
                    <a:pt x="954" y="37"/>
                  </a:cubicBezTo>
                  <a:cubicBezTo>
                    <a:pt x="700" y="292"/>
                    <a:pt x="700" y="292"/>
                    <a:pt x="700" y="292"/>
                  </a:cubicBezTo>
                  <a:cubicBezTo>
                    <a:pt x="688" y="303"/>
                    <a:pt x="683" y="319"/>
                    <a:pt x="683" y="334"/>
                  </a:cubicBezTo>
                  <a:cubicBezTo>
                    <a:pt x="683" y="479"/>
                    <a:pt x="683" y="479"/>
                    <a:pt x="683" y="479"/>
                  </a:cubicBezTo>
                  <a:cubicBezTo>
                    <a:pt x="643" y="518"/>
                    <a:pt x="643" y="518"/>
                    <a:pt x="643" y="518"/>
                  </a:cubicBezTo>
                  <a:cubicBezTo>
                    <a:pt x="407" y="755"/>
                    <a:pt x="245" y="916"/>
                    <a:pt x="23" y="1138"/>
                  </a:cubicBezTo>
                  <a:cubicBezTo>
                    <a:pt x="0" y="1162"/>
                    <a:pt x="0" y="1200"/>
                    <a:pt x="23" y="1223"/>
                  </a:cubicBezTo>
                  <a:cubicBezTo>
                    <a:pt x="47" y="1246"/>
                    <a:pt x="85" y="1246"/>
                    <a:pt x="108" y="1223"/>
                  </a:cubicBezTo>
                  <a:cubicBezTo>
                    <a:pt x="175" y="1156"/>
                    <a:pt x="675" y="656"/>
                    <a:pt x="742" y="589"/>
                  </a:cubicBezTo>
                  <a:cubicBezTo>
                    <a:pt x="767" y="563"/>
                    <a:pt x="767" y="563"/>
                    <a:pt x="767" y="563"/>
                  </a:cubicBezTo>
                  <a:cubicBezTo>
                    <a:pt x="912" y="563"/>
                    <a:pt x="912" y="563"/>
                    <a:pt x="912" y="563"/>
                  </a:cubicBezTo>
                  <a:cubicBezTo>
                    <a:pt x="928" y="563"/>
                    <a:pt x="943" y="558"/>
                    <a:pt x="954" y="547"/>
                  </a:cubicBezTo>
                  <a:cubicBezTo>
                    <a:pt x="1209" y="292"/>
                    <a:pt x="1209" y="292"/>
                    <a:pt x="1209" y="292"/>
                  </a:cubicBezTo>
                  <a:cubicBezTo>
                    <a:pt x="1246" y="254"/>
                    <a:pt x="1220" y="188"/>
                    <a:pt x="1166" y="18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p>
          </p:txBody>
        </p:sp>
        <p:sp>
          <p:nvSpPr>
            <p:cNvPr id="64" name="Freeform 6">
              <a:extLst>
                <a:ext uri="{FF2B5EF4-FFF2-40B4-BE49-F238E27FC236}">
                  <a16:creationId xmlns:a16="http://schemas.microsoft.com/office/drawing/2014/main" id="{9B0BAA2D-9088-4478-82B8-C2A9B660BE20}"/>
                </a:ext>
              </a:extLst>
            </p:cNvPr>
            <p:cNvSpPr>
              <a:spLocks/>
            </p:cNvSpPr>
            <p:nvPr/>
          </p:nvSpPr>
          <p:spPr bwMode="auto">
            <a:xfrm>
              <a:off x="6396038" y="4076700"/>
              <a:ext cx="127000" cy="125413"/>
            </a:xfrm>
            <a:custGeom>
              <a:avLst/>
              <a:gdLst>
                <a:gd name="T0" fmla="*/ 203 w 637"/>
                <a:gd name="T1" fmla="*/ 182 h 639"/>
                <a:gd name="T2" fmla="*/ 204 w 637"/>
                <a:gd name="T3" fmla="*/ 180 h 639"/>
                <a:gd name="T4" fmla="*/ 370 w 637"/>
                <a:gd name="T5" fmla="*/ 14 h 639"/>
                <a:gd name="T6" fmla="*/ 117 w 637"/>
                <a:gd name="T7" fmla="*/ 98 h 639"/>
                <a:gd name="T8" fmla="*/ 117 w 637"/>
                <a:gd name="T9" fmla="*/ 522 h 639"/>
                <a:gd name="T10" fmla="*/ 541 w 637"/>
                <a:gd name="T11" fmla="*/ 522 h 639"/>
                <a:gd name="T12" fmla="*/ 625 w 637"/>
                <a:gd name="T13" fmla="*/ 269 h 639"/>
                <a:gd name="T14" fmla="*/ 456 w 637"/>
                <a:gd name="T15" fmla="*/ 438 h 639"/>
                <a:gd name="T16" fmla="*/ 436 w 637"/>
                <a:gd name="T17" fmla="*/ 451 h 639"/>
                <a:gd name="T18" fmla="*/ 202 w 637"/>
                <a:gd name="T19" fmla="*/ 438 h 639"/>
                <a:gd name="T20" fmla="*/ 202 w 637"/>
                <a:gd name="T21" fmla="*/ 438 h 639"/>
                <a:gd name="T22" fmla="*/ 202 w 637"/>
                <a:gd name="T23" fmla="*/ 183 h 639"/>
                <a:gd name="T24" fmla="*/ 203 w 637"/>
                <a:gd name="T25" fmla="*/ 182 h 6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37" h="639">
                  <a:moveTo>
                    <a:pt x="203" y="182"/>
                  </a:moveTo>
                  <a:cubicBezTo>
                    <a:pt x="204" y="182"/>
                    <a:pt x="204" y="181"/>
                    <a:pt x="204" y="180"/>
                  </a:cubicBezTo>
                  <a:cubicBezTo>
                    <a:pt x="370" y="14"/>
                    <a:pt x="370" y="14"/>
                    <a:pt x="370" y="14"/>
                  </a:cubicBezTo>
                  <a:cubicBezTo>
                    <a:pt x="268" y="0"/>
                    <a:pt x="180" y="35"/>
                    <a:pt x="117" y="98"/>
                  </a:cubicBezTo>
                  <a:cubicBezTo>
                    <a:pt x="0" y="215"/>
                    <a:pt x="0" y="405"/>
                    <a:pt x="117" y="522"/>
                  </a:cubicBezTo>
                  <a:cubicBezTo>
                    <a:pt x="234" y="639"/>
                    <a:pt x="424" y="639"/>
                    <a:pt x="541" y="522"/>
                  </a:cubicBezTo>
                  <a:cubicBezTo>
                    <a:pt x="610" y="453"/>
                    <a:pt x="637" y="359"/>
                    <a:pt x="625" y="269"/>
                  </a:cubicBezTo>
                  <a:cubicBezTo>
                    <a:pt x="456" y="438"/>
                    <a:pt x="456" y="438"/>
                    <a:pt x="456" y="438"/>
                  </a:cubicBezTo>
                  <a:cubicBezTo>
                    <a:pt x="450" y="443"/>
                    <a:pt x="444" y="448"/>
                    <a:pt x="436" y="451"/>
                  </a:cubicBezTo>
                  <a:cubicBezTo>
                    <a:pt x="354" y="514"/>
                    <a:pt x="260" y="496"/>
                    <a:pt x="202" y="438"/>
                  </a:cubicBezTo>
                  <a:cubicBezTo>
                    <a:pt x="202" y="438"/>
                    <a:pt x="202" y="438"/>
                    <a:pt x="202" y="438"/>
                  </a:cubicBezTo>
                  <a:cubicBezTo>
                    <a:pt x="131" y="367"/>
                    <a:pt x="131" y="253"/>
                    <a:pt x="202" y="183"/>
                  </a:cubicBezTo>
                  <a:cubicBezTo>
                    <a:pt x="202" y="183"/>
                    <a:pt x="203" y="182"/>
                    <a:pt x="203" y="1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p>
          </p:txBody>
        </p:sp>
        <p:sp>
          <p:nvSpPr>
            <p:cNvPr id="65" name="Freeform 7">
              <a:extLst>
                <a:ext uri="{FF2B5EF4-FFF2-40B4-BE49-F238E27FC236}">
                  <a16:creationId xmlns:a16="http://schemas.microsoft.com/office/drawing/2014/main" id="{AFC4A1D4-4495-4CBB-8AF6-7326FF31BC9C}"/>
                </a:ext>
              </a:extLst>
            </p:cNvPr>
            <p:cNvSpPr>
              <a:spLocks/>
            </p:cNvSpPr>
            <p:nvPr/>
          </p:nvSpPr>
          <p:spPr bwMode="auto">
            <a:xfrm>
              <a:off x="6343650" y="4021138"/>
              <a:ext cx="233363" cy="233363"/>
            </a:xfrm>
            <a:custGeom>
              <a:avLst/>
              <a:gdLst>
                <a:gd name="T0" fmla="*/ 824 w 1174"/>
                <a:gd name="T1" fmla="*/ 106 h 1184"/>
                <a:gd name="T2" fmla="*/ 211 w 1174"/>
                <a:gd name="T3" fmla="*/ 209 h 1184"/>
                <a:gd name="T4" fmla="*/ 211 w 1174"/>
                <a:gd name="T5" fmla="*/ 973 h 1184"/>
                <a:gd name="T6" fmla="*/ 975 w 1174"/>
                <a:gd name="T7" fmla="*/ 973 h 1184"/>
                <a:gd name="T8" fmla="*/ 1079 w 1174"/>
                <a:gd name="T9" fmla="*/ 360 h 1184"/>
                <a:gd name="T10" fmla="*/ 987 w 1174"/>
                <a:gd name="T11" fmla="*/ 451 h 1184"/>
                <a:gd name="T12" fmla="*/ 890 w 1174"/>
                <a:gd name="T13" fmla="*/ 888 h 1184"/>
                <a:gd name="T14" fmla="*/ 296 w 1174"/>
                <a:gd name="T15" fmla="*/ 888 h 1184"/>
                <a:gd name="T16" fmla="*/ 296 w 1174"/>
                <a:gd name="T17" fmla="*/ 294 h 1184"/>
                <a:gd name="T18" fmla="*/ 733 w 1174"/>
                <a:gd name="T19" fmla="*/ 197 h 1184"/>
                <a:gd name="T20" fmla="*/ 824 w 1174"/>
                <a:gd name="T21" fmla="*/ 106 h 11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74" h="1184">
                  <a:moveTo>
                    <a:pt x="824" y="106"/>
                  </a:moveTo>
                  <a:cubicBezTo>
                    <a:pt x="602" y="0"/>
                    <a:pt x="363" y="58"/>
                    <a:pt x="211" y="209"/>
                  </a:cubicBezTo>
                  <a:cubicBezTo>
                    <a:pt x="0" y="420"/>
                    <a:pt x="0" y="763"/>
                    <a:pt x="211" y="973"/>
                  </a:cubicBezTo>
                  <a:cubicBezTo>
                    <a:pt x="422" y="1184"/>
                    <a:pt x="764" y="1184"/>
                    <a:pt x="975" y="973"/>
                  </a:cubicBezTo>
                  <a:cubicBezTo>
                    <a:pt x="1140" y="807"/>
                    <a:pt x="1174" y="561"/>
                    <a:pt x="1079" y="360"/>
                  </a:cubicBezTo>
                  <a:cubicBezTo>
                    <a:pt x="987" y="451"/>
                    <a:pt x="987" y="451"/>
                    <a:pt x="987" y="451"/>
                  </a:cubicBezTo>
                  <a:cubicBezTo>
                    <a:pt x="1039" y="599"/>
                    <a:pt x="1008" y="770"/>
                    <a:pt x="890" y="888"/>
                  </a:cubicBezTo>
                  <a:cubicBezTo>
                    <a:pt x="726" y="1052"/>
                    <a:pt x="460" y="1052"/>
                    <a:pt x="296" y="888"/>
                  </a:cubicBezTo>
                  <a:cubicBezTo>
                    <a:pt x="132" y="725"/>
                    <a:pt x="132" y="458"/>
                    <a:pt x="296" y="294"/>
                  </a:cubicBezTo>
                  <a:cubicBezTo>
                    <a:pt x="414" y="176"/>
                    <a:pt x="585" y="145"/>
                    <a:pt x="733" y="197"/>
                  </a:cubicBezTo>
                  <a:cubicBezTo>
                    <a:pt x="824" y="106"/>
                    <a:pt x="824" y="106"/>
                    <a:pt x="824"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p>
          </p:txBody>
        </p:sp>
        <p:sp>
          <p:nvSpPr>
            <p:cNvPr id="66" name="Freeform 8">
              <a:extLst>
                <a:ext uri="{FF2B5EF4-FFF2-40B4-BE49-F238E27FC236}">
                  <a16:creationId xmlns:a16="http://schemas.microsoft.com/office/drawing/2014/main" id="{B991CC6C-C872-4B04-9257-7A673FA260B1}"/>
                </a:ext>
              </a:extLst>
            </p:cNvPr>
            <p:cNvSpPr>
              <a:spLocks/>
            </p:cNvSpPr>
            <p:nvPr/>
          </p:nvSpPr>
          <p:spPr bwMode="auto">
            <a:xfrm>
              <a:off x="6265863" y="3944938"/>
              <a:ext cx="390525" cy="369888"/>
            </a:xfrm>
            <a:custGeom>
              <a:avLst/>
              <a:gdLst>
                <a:gd name="T0" fmla="*/ 1561 w 1967"/>
                <a:gd name="T1" fmla="*/ 660 h 1879"/>
                <a:gd name="T2" fmla="*/ 1454 w 1967"/>
                <a:gd name="T3" fmla="*/ 1446 h 1879"/>
                <a:gd name="T4" fmla="*/ 520 w 1967"/>
                <a:gd name="T5" fmla="*/ 1446 h 1879"/>
                <a:gd name="T6" fmla="*/ 520 w 1967"/>
                <a:gd name="T7" fmla="*/ 513 h 1879"/>
                <a:gd name="T8" fmla="*/ 1307 w 1967"/>
                <a:gd name="T9" fmla="*/ 405 h 1879"/>
                <a:gd name="T10" fmla="*/ 1483 w 1967"/>
                <a:gd name="T11" fmla="*/ 228 h 1879"/>
                <a:gd name="T12" fmla="*/ 351 w 1967"/>
                <a:gd name="T13" fmla="*/ 343 h 1879"/>
                <a:gd name="T14" fmla="*/ 351 w 1967"/>
                <a:gd name="T15" fmla="*/ 1616 h 1879"/>
                <a:gd name="T16" fmla="*/ 987 w 1967"/>
                <a:gd name="T17" fmla="*/ 1879 h 1879"/>
                <a:gd name="T18" fmla="*/ 1623 w 1967"/>
                <a:gd name="T19" fmla="*/ 1616 h 1879"/>
                <a:gd name="T20" fmla="*/ 1738 w 1967"/>
                <a:gd name="T21" fmla="*/ 483 h 1879"/>
                <a:gd name="T22" fmla="*/ 1561 w 1967"/>
                <a:gd name="T23" fmla="*/ 660 h 1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67" h="1879">
                  <a:moveTo>
                    <a:pt x="1561" y="660"/>
                  </a:moveTo>
                  <a:cubicBezTo>
                    <a:pt x="1700" y="911"/>
                    <a:pt x="1667" y="1233"/>
                    <a:pt x="1454" y="1446"/>
                  </a:cubicBezTo>
                  <a:cubicBezTo>
                    <a:pt x="1196" y="1704"/>
                    <a:pt x="778" y="1704"/>
                    <a:pt x="520" y="1446"/>
                  </a:cubicBezTo>
                  <a:cubicBezTo>
                    <a:pt x="263" y="1188"/>
                    <a:pt x="263" y="770"/>
                    <a:pt x="520" y="513"/>
                  </a:cubicBezTo>
                  <a:cubicBezTo>
                    <a:pt x="733" y="300"/>
                    <a:pt x="1055" y="266"/>
                    <a:pt x="1307" y="405"/>
                  </a:cubicBezTo>
                  <a:cubicBezTo>
                    <a:pt x="1483" y="228"/>
                    <a:pt x="1483" y="228"/>
                    <a:pt x="1483" y="228"/>
                  </a:cubicBezTo>
                  <a:cubicBezTo>
                    <a:pt x="1139" y="0"/>
                    <a:pt x="662" y="31"/>
                    <a:pt x="351" y="343"/>
                  </a:cubicBezTo>
                  <a:cubicBezTo>
                    <a:pt x="0" y="694"/>
                    <a:pt x="0" y="1265"/>
                    <a:pt x="351" y="1616"/>
                  </a:cubicBezTo>
                  <a:cubicBezTo>
                    <a:pt x="526" y="1791"/>
                    <a:pt x="756" y="1879"/>
                    <a:pt x="987" y="1879"/>
                  </a:cubicBezTo>
                  <a:cubicBezTo>
                    <a:pt x="1217" y="1879"/>
                    <a:pt x="1448" y="1791"/>
                    <a:pt x="1623" y="1616"/>
                  </a:cubicBezTo>
                  <a:cubicBezTo>
                    <a:pt x="1934" y="1305"/>
                    <a:pt x="1967" y="828"/>
                    <a:pt x="1738" y="483"/>
                  </a:cubicBezTo>
                  <a:cubicBezTo>
                    <a:pt x="1561" y="660"/>
                    <a:pt x="1561" y="660"/>
                    <a:pt x="1561" y="6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800"/>
            </a:p>
          </p:txBody>
        </p:sp>
      </p:grpSp>
    </p:spTree>
    <p:extLst>
      <p:ext uri="{BB962C8B-B14F-4D97-AF65-F5344CB8AC3E}">
        <p14:creationId xmlns:p14="http://schemas.microsoft.com/office/powerpoint/2010/main" val="336970025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876162" y="576663"/>
            <a:ext cx="10298545" cy="5909310"/>
          </a:xfrm>
          <a:prstGeom prst="rect">
            <a:avLst/>
          </a:prstGeom>
        </p:spPr>
        <p:txBody>
          <a:bodyPr wrap="square">
            <a:spAutoFit/>
          </a:bodyPr>
          <a:lstStyle/>
          <a:p>
            <a:pPr marL="342900" indent="-342900" algn="just">
              <a:buFont typeface="+mj-lt"/>
              <a:buAutoNum type="arabicPeriod"/>
            </a:pPr>
            <a:r>
              <a:rPr lang="en-IN" sz="1400" dirty="0">
                <a:solidFill>
                  <a:srgbClr val="FF0000"/>
                </a:solidFill>
                <a:latin typeface="Cambria" panose="02040503050406030204" pitchFamily="18" charset="0"/>
                <a:ea typeface="Cambria" panose="02040503050406030204" pitchFamily="18" charset="0"/>
                <a:cs typeface="Times New Roman" panose="02020603050405020304" pitchFamily="18" charset="0"/>
              </a:rPr>
              <a:t>Overgrazing by cattle is destroying the land &amp; increasing desertification, nearly 430 million acres in the USA alone has suffered a 25-50% reduction in yield since first grazed.</a:t>
            </a:r>
          </a:p>
          <a:p>
            <a:pPr marL="342900" indent="-342900" algn="just">
              <a:spcAft>
                <a:spcPts val="0"/>
              </a:spcAft>
              <a:buFont typeface="+mj-lt"/>
              <a:buAutoNum type="arabicPeriod"/>
            </a:pPr>
            <a:r>
              <a:rPr lang="en-IN" sz="1400" dirty="0">
                <a:solidFill>
                  <a:srgbClr val="FF0000"/>
                </a:solidFill>
                <a:latin typeface="Cambria" panose="02040503050406030204" pitchFamily="18" charset="0"/>
                <a:ea typeface="Cambria" panose="02040503050406030204" pitchFamily="18" charset="0"/>
                <a:cs typeface="Times New Roman" panose="02020603050405020304" pitchFamily="18" charset="0"/>
              </a:rPr>
              <a:t>90% of cattle ranches established on cleared forest land go bankrupt in less than 8 years as the land becomes barren due to nutrient loss &amp; overgrazing.</a:t>
            </a:r>
          </a:p>
          <a:p>
            <a:pPr marL="342900" indent="-342900" algn="just">
              <a:buFont typeface="+mj-lt"/>
              <a:buAutoNum type="arabicPeriod"/>
            </a:pPr>
            <a:r>
              <a:rPr lang="en-IN" sz="1400" dirty="0">
                <a:solidFill>
                  <a:srgbClr val="FF0000"/>
                </a:solidFill>
                <a:latin typeface="Cambria" panose="02040503050406030204" pitchFamily="18" charset="0"/>
                <a:ea typeface="Cambria" panose="02040503050406030204" pitchFamily="18" charset="0"/>
                <a:cs typeface="Times New Roman" panose="02020603050405020304" pitchFamily="18" charset="0"/>
              </a:rPr>
              <a:t>Overgrazing by cattle is destroying the land &amp; increasing desertification, nearly 430 million acres in the USA alone has suffered a 25-50% reduction in yield since first grazed</a:t>
            </a:r>
            <a:r>
              <a:rPr lang="en-IN" sz="1400" dirty="0" smtClean="0">
                <a:solidFill>
                  <a:srgbClr val="FF0000"/>
                </a:solidFill>
                <a:latin typeface="Cambria" panose="02040503050406030204" pitchFamily="18" charset="0"/>
                <a:ea typeface="Cambria" panose="02040503050406030204" pitchFamily="18" charset="0"/>
                <a:cs typeface="Times New Roman" panose="02020603050405020304" pitchFamily="18" charset="0"/>
              </a:rPr>
              <a:t>. 25% of Central America's forests have been destroyed for cattle grazing since 1960</a:t>
            </a:r>
            <a:endParaRPr lang="en-IN" sz="1400" dirty="0">
              <a:solidFill>
                <a:srgbClr val="FF0000"/>
              </a:solidFill>
              <a:latin typeface="Cambria" panose="02040503050406030204" pitchFamily="18" charset="0"/>
              <a:ea typeface="Cambria" panose="02040503050406030204" pitchFamily="18" charset="0"/>
              <a:cs typeface="Times New Roman" panose="02020603050405020304" pitchFamily="18" charset="0"/>
            </a:endParaRPr>
          </a:p>
          <a:p>
            <a:pPr marL="342900" indent="-342900" algn="just">
              <a:spcAft>
                <a:spcPts val="0"/>
              </a:spcAft>
              <a:buFont typeface="+mj-lt"/>
              <a:buAutoNum type="arabicPeriod"/>
            </a:pPr>
            <a:r>
              <a:rPr lang="en-IN" sz="1400" dirty="0" smtClean="0">
                <a:solidFill>
                  <a:srgbClr val="FF0000"/>
                </a:solidFill>
                <a:latin typeface="Cambria" panose="02040503050406030204" pitchFamily="18" charset="0"/>
                <a:ea typeface="Cambria" panose="02040503050406030204" pitchFamily="18" charset="0"/>
                <a:cs typeface="Times New Roman" panose="02020603050405020304" pitchFamily="18" charset="0"/>
              </a:rPr>
              <a:t>52</a:t>
            </a:r>
            <a:r>
              <a:rPr lang="en-IN" sz="1400" dirty="0">
                <a:solidFill>
                  <a:srgbClr val="FF0000"/>
                </a:solidFill>
                <a:latin typeface="Cambria" panose="02040503050406030204" pitchFamily="18" charset="0"/>
                <a:ea typeface="Cambria" panose="02040503050406030204" pitchFamily="18" charset="0"/>
                <a:cs typeface="Times New Roman" panose="02020603050405020304" pitchFamily="18" charset="0"/>
              </a:rPr>
              <a:t>% of greenhouse emissions come from animal </a:t>
            </a:r>
            <a:r>
              <a:rPr lang="en-IN" sz="1400" dirty="0" smtClean="0">
                <a:solidFill>
                  <a:srgbClr val="FF0000"/>
                </a:solidFill>
                <a:latin typeface="Cambria" panose="02040503050406030204" pitchFamily="18" charset="0"/>
                <a:ea typeface="Cambria" panose="02040503050406030204" pitchFamily="18" charset="0"/>
                <a:cs typeface="Times New Roman" panose="02020603050405020304" pitchFamily="18" charset="0"/>
              </a:rPr>
              <a:t>agriculture</a:t>
            </a:r>
          </a:p>
          <a:p>
            <a:pPr marL="342900" indent="-342900" algn="just">
              <a:buFont typeface="+mj-lt"/>
              <a:buAutoNum type="arabicPeriod"/>
            </a:pPr>
            <a:r>
              <a:rPr lang="en-IN" sz="1400" dirty="0" smtClean="0">
                <a:solidFill>
                  <a:srgbClr val="FF0000"/>
                </a:solidFill>
                <a:latin typeface="Cambria" panose="02040503050406030204" pitchFamily="18" charset="0"/>
                <a:ea typeface="Cambria" panose="02040503050406030204" pitchFamily="18" charset="0"/>
                <a:cs typeface="Times New Roman" panose="02020603050405020304" pitchFamily="18" charset="0"/>
              </a:rPr>
              <a:t>Every 3 seconds a child dies of starvation somewhere in the world</a:t>
            </a:r>
          </a:p>
          <a:p>
            <a:pPr algn="just"/>
            <a:endParaRPr lang="en-IN" sz="1400" dirty="0" smtClean="0">
              <a:solidFill>
                <a:srgbClr val="FF0000"/>
              </a:solidFill>
              <a:latin typeface="Cambria" panose="02040503050406030204" pitchFamily="18" charset="0"/>
              <a:ea typeface="Cambria" panose="02040503050406030204" pitchFamily="18" charset="0"/>
              <a:cs typeface="Times New Roman" panose="02020603050405020304" pitchFamily="18" charset="0"/>
            </a:endParaRPr>
          </a:p>
          <a:p>
            <a:pPr algn="just">
              <a:spcAft>
                <a:spcPts val="0"/>
              </a:spcAft>
            </a:pPr>
            <a:endParaRPr lang="en-IN" sz="1400" dirty="0">
              <a:solidFill>
                <a:srgbClr val="FF0000"/>
              </a:solidFill>
              <a:latin typeface="Cambria" panose="02040503050406030204" pitchFamily="18" charset="0"/>
              <a:ea typeface="Cambria" panose="02040503050406030204" pitchFamily="18" charset="0"/>
              <a:cs typeface="Times New Roman" panose="02020603050405020304" pitchFamily="18" charset="0"/>
            </a:endParaRPr>
          </a:p>
          <a:p>
            <a:pPr marL="342900" indent="-342900" algn="just">
              <a:spcAft>
                <a:spcPts val="0"/>
              </a:spcAft>
              <a:buFont typeface="+mj-lt"/>
              <a:buAutoNum type="arabicPeriod"/>
            </a:pPr>
            <a:r>
              <a:rPr lang="en-IN" sz="1400" b="1" dirty="0">
                <a:solidFill>
                  <a:srgbClr val="FF9900"/>
                </a:solidFill>
                <a:latin typeface="Cambria" panose="02040503050406030204" pitchFamily="18" charset="0"/>
                <a:ea typeface="Cambria" panose="02040503050406030204" pitchFamily="18" charset="0"/>
                <a:cs typeface="Times New Roman" panose="02020603050405020304" pitchFamily="18" charset="0"/>
              </a:rPr>
              <a:t>If Americans reduced their meat consumption by 10% it would free 12,000,000 tons of grain - enough to feed 60,000,000 people</a:t>
            </a:r>
          </a:p>
          <a:p>
            <a:pPr marL="342900" indent="-342900" algn="just">
              <a:spcAft>
                <a:spcPts val="0"/>
              </a:spcAft>
              <a:buFont typeface="+mj-lt"/>
              <a:buAutoNum type="arabicPeriod"/>
            </a:pPr>
            <a:r>
              <a:rPr lang="en-IN" sz="1400" b="1" dirty="0">
                <a:solidFill>
                  <a:srgbClr val="FF9900"/>
                </a:solidFill>
                <a:latin typeface="Cambria" panose="02040503050406030204" pitchFamily="18" charset="0"/>
                <a:ea typeface="Cambria" panose="02040503050406030204" pitchFamily="18" charset="0"/>
                <a:cs typeface="Times New Roman" panose="02020603050405020304" pitchFamily="18" charset="0"/>
              </a:rPr>
              <a:t>If all Americans became vegetarian, it would free enough grain to feed 600,000,000 people</a:t>
            </a:r>
          </a:p>
          <a:p>
            <a:pPr marL="342900" indent="-342900" algn="just">
              <a:spcAft>
                <a:spcPts val="0"/>
              </a:spcAft>
              <a:buFont typeface="+mj-lt"/>
              <a:buAutoNum type="arabicPeriod"/>
            </a:pPr>
            <a:r>
              <a:rPr lang="en-IN" sz="1400" b="1" dirty="0">
                <a:solidFill>
                  <a:srgbClr val="FF9900"/>
                </a:solidFill>
                <a:latin typeface="Cambria" panose="02040503050406030204" pitchFamily="18" charset="0"/>
                <a:ea typeface="Cambria" panose="02040503050406030204" pitchFamily="18" charset="0"/>
                <a:cs typeface="Times New Roman" panose="02020603050405020304" pitchFamily="18" charset="0"/>
              </a:rPr>
              <a:t>70% of all grain is fed to animals</a:t>
            </a:r>
          </a:p>
          <a:p>
            <a:pPr marL="342900" indent="-342900" algn="just">
              <a:spcAft>
                <a:spcPts val="0"/>
              </a:spcAft>
              <a:buFont typeface="+mj-lt"/>
              <a:buAutoNum type="arabicPeriod"/>
            </a:pPr>
            <a:r>
              <a:rPr lang="en-IN" sz="1400" b="1" dirty="0">
                <a:solidFill>
                  <a:srgbClr val="FF9900"/>
                </a:solidFill>
                <a:latin typeface="Cambria" panose="02040503050406030204" pitchFamily="18" charset="0"/>
                <a:ea typeface="Cambria" panose="02040503050406030204" pitchFamily="18" charset="0"/>
                <a:cs typeface="Times New Roman" panose="02020603050405020304" pitchFamily="18" charset="0"/>
              </a:rPr>
              <a:t>Every year in the UK </a:t>
            </a:r>
            <a:r>
              <a:rPr lang="en-IN" sz="1400" b="1" dirty="0" smtClean="0">
                <a:solidFill>
                  <a:srgbClr val="FF9900"/>
                </a:solidFill>
                <a:latin typeface="Cambria" panose="02040503050406030204" pitchFamily="18" charset="0"/>
                <a:ea typeface="Cambria" panose="02040503050406030204" pitchFamily="18" charset="0"/>
                <a:cs typeface="Times New Roman" panose="02020603050405020304" pitchFamily="18" charset="0"/>
              </a:rPr>
              <a:t>livestock is fed enough </a:t>
            </a:r>
            <a:r>
              <a:rPr lang="en-IN" sz="1400" b="1" dirty="0">
                <a:solidFill>
                  <a:srgbClr val="FF9900"/>
                </a:solidFill>
                <a:latin typeface="Cambria" panose="02040503050406030204" pitchFamily="18" charset="0"/>
                <a:ea typeface="Cambria" panose="02040503050406030204" pitchFamily="18" charset="0"/>
                <a:cs typeface="Times New Roman" panose="02020603050405020304" pitchFamily="18" charset="0"/>
              </a:rPr>
              <a:t>food to feed 250,000,000 people while in the world 30,000,000 people die of </a:t>
            </a:r>
            <a:r>
              <a:rPr lang="en-IN" sz="1400" b="1" dirty="0" smtClean="0">
                <a:solidFill>
                  <a:srgbClr val="FF9900"/>
                </a:solidFill>
                <a:latin typeface="Cambria" panose="02040503050406030204" pitchFamily="18" charset="0"/>
                <a:ea typeface="Cambria" panose="02040503050406030204" pitchFamily="18" charset="0"/>
                <a:cs typeface="Times New Roman" panose="02020603050405020304" pitchFamily="18" charset="0"/>
              </a:rPr>
              <a:t>starvation</a:t>
            </a:r>
          </a:p>
          <a:p>
            <a:pPr algn="just">
              <a:spcAft>
                <a:spcPts val="0"/>
              </a:spcAft>
            </a:pPr>
            <a:endParaRPr lang="en-GB" sz="1400" b="1" dirty="0" smtClean="0">
              <a:solidFill>
                <a:srgbClr val="FF9900"/>
              </a:solidFill>
              <a:latin typeface="Cambria" panose="02040503050406030204" pitchFamily="18" charset="0"/>
              <a:ea typeface="Cambria" panose="02040503050406030204" pitchFamily="18" charset="0"/>
              <a:cs typeface="Times New Roman" panose="02020603050405020304" pitchFamily="18" charset="0"/>
            </a:endParaRPr>
          </a:p>
          <a:p>
            <a:pPr algn="just">
              <a:spcAft>
                <a:spcPts val="0"/>
              </a:spcAft>
            </a:pPr>
            <a:endParaRPr lang="en-IN" sz="1400" b="1" dirty="0">
              <a:solidFill>
                <a:srgbClr val="FF9900"/>
              </a:solidFill>
              <a:latin typeface="Cambria" panose="02040503050406030204" pitchFamily="18" charset="0"/>
              <a:ea typeface="Cambria" panose="02040503050406030204" pitchFamily="18" charset="0"/>
              <a:cs typeface="Times New Roman" panose="02020603050405020304" pitchFamily="18" charset="0"/>
            </a:endParaRPr>
          </a:p>
          <a:p>
            <a:pPr marL="342900" indent="-342900" algn="just">
              <a:spcAft>
                <a:spcPts val="0"/>
              </a:spcAft>
              <a:buFont typeface="+mj-lt"/>
              <a:buAutoNum type="arabicPeriod"/>
            </a:pPr>
            <a:r>
              <a:rPr lang="en-IN" sz="1400" b="1" dirty="0" smtClean="0">
                <a:solidFill>
                  <a:srgbClr val="00B050"/>
                </a:solidFill>
                <a:latin typeface="Cambria" panose="02040503050406030204" pitchFamily="18" charset="0"/>
                <a:ea typeface="Cambria" panose="02040503050406030204" pitchFamily="18" charset="0"/>
                <a:cs typeface="Times New Roman" panose="02020603050405020304" pitchFamily="18" charset="0"/>
              </a:rPr>
              <a:t>Vegans </a:t>
            </a:r>
            <a:r>
              <a:rPr lang="en-IN" sz="1400" b="1" dirty="0">
                <a:solidFill>
                  <a:srgbClr val="00B050"/>
                </a:solidFill>
                <a:latin typeface="Cambria" panose="02040503050406030204" pitchFamily="18" charset="0"/>
                <a:ea typeface="Cambria" panose="02040503050406030204" pitchFamily="18" charset="0"/>
                <a:cs typeface="Times New Roman" panose="02020603050405020304" pitchFamily="18" charset="0"/>
              </a:rPr>
              <a:t>on average live 6 years longer than non-vegans</a:t>
            </a:r>
          </a:p>
          <a:p>
            <a:pPr marL="342900" indent="-342900" algn="just">
              <a:spcAft>
                <a:spcPts val="0"/>
              </a:spcAft>
              <a:buFont typeface="+mj-lt"/>
              <a:buAutoNum type="arabicPeriod"/>
            </a:pPr>
            <a:r>
              <a:rPr lang="en-IN" sz="1400" b="1" dirty="0">
                <a:solidFill>
                  <a:srgbClr val="00B050"/>
                </a:solidFill>
                <a:latin typeface="Cambria" panose="02040503050406030204" pitchFamily="18" charset="0"/>
                <a:ea typeface="Cambria" panose="02040503050406030204" pitchFamily="18" charset="0"/>
                <a:cs typeface="Times New Roman" panose="02020603050405020304" pitchFamily="18" charset="0"/>
              </a:rPr>
              <a:t>Vegetarians have a 20% lower rate of mortality from all causes</a:t>
            </a:r>
          </a:p>
          <a:p>
            <a:pPr marL="342900" indent="-342900" algn="just">
              <a:spcAft>
                <a:spcPts val="0"/>
              </a:spcAft>
              <a:buFont typeface="+mj-lt"/>
              <a:buAutoNum type="arabicPeriod"/>
            </a:pPr>
            <a:r>
              <a:rPr lang="en-IN" sz="1400" b="1" dirty="0">
                <a:solidFill>
                  <a:srgbClr val="00B050"/>
                </a:solidFill>
                <a:latin typeface="Cambria" panose="02040503050406030204" pitchFamily="18" charset="0"/>
                <a:ea typeface="Cambria" panose="02040503050406030204" pitchFamily="18" charset="0"/>
                <a:cs typeface="Times New Roman" panose="02020603050405020304" pitchFamily="18" charset="0"/>
              </a:rPr>
              <a:t>Vegetarians have a 40% reduced level of cancer than the general population</a:t>
            </a:r>
          </a:p>
          <a:p>
            <a:pPr marL="342900" indent="-342900" algn="just">
              <a:spcAft>
                <a:spcPts val="0"/>
              </a:spcAft>
              <a:buFont typeface="+mj-lt"/>
              <a:buAutoNum type="arabicPeriod"/>
            </a:pPr>
            <a:r>
              <a:rPr lang="en-IN" sz="1400" b="1" dirty="0">
                <a:solidFill>
                  <a:srgbClr val="00B050"/>
                </a:solidFill>
                <a:latin typeface="Cambria" panose="02040503050406030204" pitchFamily="18" charset="0"/>
                <a:ea typeface="Cambria" panose="02040503050406030204" pitchFamily="18" charset="0"/>
                <a:cs typeface="Times New Roman" panose="02020603050405020304" pitchFamily="18" charset="0"/>
              </a:rPr>
              <a:t>Vegetarians have 24% reduced risk of getting heart disease &amp; Vegans a 57% reduction</a:t>
            </a:r>
          </a:p>
          <a:p>
            <a:pPr marL="342900" indent="-342900" algn="just">
              <a:spcAft>
                <a:spcPts val="0"/>
              </a:spcAft>
              <a:buFont typeface="+mj-lt"/>
              <a:buAutoNum type="arabicPeriod"/>
            </a:pPr>
            <a:r>
              <a:rPr lang="en-IN" sz="1400" b="1" dirty="0">
                <a:solidFill>
                  <a:srgbClr val="00B050"/>
                </a:solidFill>
                <a:latin typeface="Cambria" panose="02040503050406030204" pitchFamily="18" charset="0"/>
                <a:ea typeface="Cambria" panose="02040503050406030204" pitchFamily="18" charset="0"/>
                <a:cs typeface="Times New Roman" panose="02020603050405020304" pitchFamily="18" charset="0"/>
              </a:rPr>
              <a:t>Vegetarians have a 50% reduced risk of dying of diabetes</a:t>
            </a:r>
          </a:p>
          <a:p>
            <a:pPr marL="342900" indent="-342900" algn="just">
              <a:spcAft>
                <a:spcPts val="0"/>
              </a:spcAft>
              <a:buFont typeface="+mj-lt"/>
              <a:buAutoNum type="arabicPeriod"/>
            </a:pPr>
            <a:r>
              <a:rPr lang="en-IN" sz="1400" b="1" dirty="0">
                <a:solidFill>
                  <a:srgbClr val="00B050"/>
                </a:solidFill>
                <a:latin typeface="Cambria" panose="02040503050406030204" pitchFamily="18" charset="0"/>
                <a:ea typeface="Cambria" panose="02040503050406030204" pitchFamily="18" charset="0"/>
                <a:cs typeface="Times New Roman" panose="02020603050405020304" pitchFamily="18" charset="0"/>
              </a:rPr>
              <a:t>A British study indicates that a vegan diet reduces the risk for heart disease and Type 2 diabetes.</a:t>
            </a:r>
          </a:p>
          <a:p>
            <a:pPr marL="342900" indent="-342900" algn="just">
              <a:spcAft>
                <a:spcPts val="0"/>
              </a:spcAft>
              <a:buFont typeface="+mj-lt"/>
              <a:buAutoNum type="arabicPeriod"/>
            </a:pPr>
            <a:r>
              <a:rPr lang="en-IN" sz="1400" b="1" dirty="0">
                <a:solidFill>
                  <a:srgbClr val="00B050"/>
                </a:solidFill>
                <a:latin typeface="Cambria" panose="02040503050406030204" pitchFamily="18" charset="0"/>
                <a:ea typeface="Cambria" panose="02040503050406030204" pitchFamily="18" charset="0"/>
                <a:cs typeface="Times New Roman" panose="02020603050405020304" pitchFamily="18" charset="0"/>
              </a:rPr>
              <a:t>The world health organization recommends a diet low in saturated fat, sugar, salt &amp; with plenty of </a:t>
            </a:r>
            <a:r>
              <a:rPr lang="en-IN" sz="1400" b="1" dirty="0" err="1">
                <a:solidFill>
                  <a:srgbClr val="00B050"/>
                </a:solidFill>
                <a:latin typeface="Cambria" panose="02040503050406030204" pitchFamily="18" charset="0"/>
                <a:ea typeface="Cambria" panose="02040503050406030204" pitchFamily="18" charset="0"/>
                <a:cs typeface="Times New Roman" panose="02020603050405020304" pitchFamily="18" charset="0"/>
              </a:rPr>
              <a:t>fiber</a:t>
            </a:r>
            <a:r>
              <a:rPr lang="en-IN" sz="1400" b="1" dirty="0">
                <a:solidFill>
                  <a:srgbClr val="00B050"/>
                </a:solidFill>
                <a:latin typeface="Cambria" panose="02040503050406030204" pitchFamily="18" charset="0"/>
                <a:ea typeface="Cambria" panose="02040503050406030204" pitchFamily="18" charset="0"/>
                <a:cs typeface="Times New Roman" panose="02020603050405020304" pitchFamily="18" charset="0"/>
              </a:rPr>
              <a:t> - exactly what you get on a vegan/vegetarian diet</a:t>
            </a:r>
          </a:p>
          <a:p>
            <a:pPr marL="342900" indent="-342900" algn="just">
              <a:buFont typeface="+mj-lt"/>
              <a:buAutoNum type="arabicPeriod"/>
            </a:pPr>
            <a:r>
              <a:rPr lang="en-IN" sz="1400" b="1" dirty="0">
                <a:solidFill>
                  <a:srgbClr val="00B050"/>
                </a:solidFill>
                <a:latin typeface="Cambria" panose="02040503050406030204" pitchFamily="18" charset="0"/>
                <a:ea typeface="Cambria" panose="02040503050406030204" pitchFamily="18" charset="0"/>
                <a:cs typeface="Times New Roman" panose="02020603050405020304" pitchFamily="18" charset="0"/>
              </a:rPr>
              <a:t>The USFDA recognizes vegetarian and vegan diets as the healthiest diets</a:t>
            </a:r>
            <a:endParaRPr lang="en-IN" sz="1400" b="1" dirty="0">
              <a:solidFill>
                <a:srgbClr val="00B050"/>
              </a:solidFill>
              <a:latin typeface="Cambria" panose="02040503050406030204" pitchFamily="18" charset="0"/>
              <a:ea typeface="Cambria" panose="02040503050406030204" pitchFamily="18" charset="0"/>
            </a:endParaRPr>
          </a:p>
        </p:txBody>
      </p:sp>
    </p:spTree>
    <p:extLst>
      <p:ext uri="{BB962C8B-B14F-4D97-AF65-F5344CB8AC3E}">
        <p14:creationId xmlns:p14="http://schemas.microsoft.com/office/powerpoint/2010/main" val="407345139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Rectangle 6"/>
          <p:cNvSpPr>
            <a:spLocks noChangeArrowheads="1"/>
          </p:cNvSpPr>
          <p:nvPr/>
        </p:nvSpPr>
        <p:spPr bwMode="auto">
          <a:xfrm>
            <a:off x="9463524" y="3709797"/>
            <a:ext cx="249911" cy="1025237"/>
          </a:xfrm>
          <a:prstGeom prst="rect">
            <a:avLst/>
          </a:prstGeom>
          <a:gradFill>
            <a:gsLst>
              <a:gs pos="0">
                <a:schemeClr val="tx1">
                  <a:lumMod val="65000"/>
                  <a:lumOff val="35000"/>
                </a:schemeClr>
              </a:gs>
              <a:gs pos="50000">
                <a:schemeClr val="bg1">
                  <a:lumMod val="95000"/>
                </a:schemeClr>
              </a:gs>
              <a:gs pos="100000">
                <a:schemeClr val="bg1"/>
              </a:gs>
            </a:gsLst>
            <a:lin ang="2700000" scaled="0"/>
          </a:gra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88" name="Rectangle 6"/>
          <p:cNvSpPr>
            <a:spLocks noChangeArrowheads="1"/>
          </p:cNvSpPr>
          <p:nvPr/>
        </p:nvSpPr>
        <p:spPr bwMode="auto">
          <a:xfrm>
            <a:off x="6110724" y="3731568"/>
            <a:ext cx="249911" cy="1025237"/>
          </a:xfrm>
          <a:prstGeom prst="rect">
            <a:avLst/>
          </a:prstGeom>
          <a:gradFill>
            <a:gsLst>
              <a:gs pos="0">
                <a:schemeClr val="tx1">
                  <a:lumMod val="65000"/>
                  <a:lumOff val="35000"/>
                </a:schemeClr>
              </a:gs>
              <a:gs pos="50000">
                <a:schemeClr val="bg1">
                  <a:lumMod val="95000"/>
                </a:schemeClr>
              </a:gs>
              <a:gs pos="100000">
                <a:schemeClr val="bg1"/>
              </a:gs>
            </a:gsLst>
            <a:lin ang="2700000" scaled="0"/>
          </a:gra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87" name="Rectangle 6"/>
          <p:cNvSpPr>
            <a:spLocks noChangeArrowheads="1"/>
          </p:cNvSpPr>
          <p:nvPr/>
        </p:nvSpPr>
        <p:spPr bwMode="auto">
          <a:xfrm>
            <a:off x="2757924" y="3715669"/>
            <a:ext cx="249911" cy="1025237"/>
          </a:xfrm>
          <a:prstGeom prst="rect">
            <a:avLst/>
          </a:prstGeom>
          <a:gradFill>
            <a:gsLst>
              <a:gs pos="0">
                <a:schemeClr val="tx1">
                  <a:lumMod val="65000"/>
                  <a:lumOff val="35000"/>
                </a:schemeClr>
              </a:gs>
              <a:gs pos="50000">
                <a:schemeClr val="bg1">
                  <a:lumMod val="95000"/>
                </a:schemeClr>
              </a:gs>
              <a:gs pos="100000">
                <a:schemeClr val="bg1"/>
              </a:gs>
            </a:gsLst>
            <a:lin ang="2700000" scaled="0"/>
          </a:gradFill>
          <a:ln w="0">
            <a:noFill/>
            <a:prstDash val="solid"/>
            <a:miter lim="800000"/>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2" name="Group 37"/>
          <p:cNvGrpSpPr/>
          <p:nvPr/>
        </p:nvGrpSpPr>
        <p:grpSpPr>
          <a:xfrm>
            <a:off x="1071141" y="165418"/>
            <a:ext cx="1776606" cy="2835299"/>
            <a:chOff x="1903412" y="1676400"/>
            <a:chExt cx="1776606" cy="2835299"/>
          </a:xfrm>
        </p:grpSpPr>
        <p:sp>
          <p:nvSpPr>
            <p:cNvPr id="1031" name="Freeform 7"/>
            <p:cNvSpPr>
              <a:spLocks/>
            </p:cNvSpPr>
            <p:nvPr/>
          </p:nvSpPr>
          <p:spPr bwMode="auto">
            <a:xfrm>
              <a:off x="2239650" y="1690031"/>
              <a:ext cx="1114733" cy="2809552"/>
            </a:xfrm>
            <a:custGeom>
              <a:avLst/>
              <a:gdLst/>
              <a:ahLst/>
              <a:cxnLst>
                <a:cxn ang="0">
                  <a:pos x="79" y="0"/>
                </a:cxn>
                <a:cxn ang="0">
                  <a:pos x="657" y="0"/>
                </a:cxn>
                <a:cxn ang="0">
                  <a:pos x="675" y="2"/>
                </a:cxn>
                <a:cxn ang="0">
                  <a:pos x="691" y="8"/>
                </a:cxn>
                <a:cxn ang="0">
                  <a:pos x="706" y="17"/>
                </a:cxn>
                <a:cxn ang="0">
                  <a:pos x="718" y="29"/>
                </a:cxn>
                <a:cxn ang="0">
                  <a:pos x="728" y="44"/>
                </a:cxn>
                <a:cxn ang="0">
                  <a:pos x="733" y="60"/>
                </a:cxn>
                <a:cxn ang="0">
                  <a:pos x="736" y="79"/>
                </a:cxn>
                <a:cxn ang="0">
                  <a:pos x="736" y="1776"/>
                </a:cxn>
                <a:cxn ang="0">
                  <a:pos x="733" y="1794"/>
                </a:cxn>
                <a:cxn ang="0">
                  <a:pos x="728" y="1811"/>
                </a:cxn>
                <a:cxn ang="0">
                  <a:pos x="718" y="1825"/>
                </a:cxn>
                <a:cxn ang="0">
                  <a:pos x="706" y="1838"/>
                </a:cxn>
                <a:cxn ang="0">
                  <a:pos x="691" y="1847"/>
                </a:cxn>
                <a:cxn ang="0">
                  <a:pos x="675" y="1853"/>
                </a:cxn>
                <a:cxn ang="0">
                  <a:pos x="657" y="1855"/>
                </a:cxn>
                <a:cxn ang="0">
                  <a:pos x="79" y="1855"/>
                </a:cxn>
                <a:cxn ang="0">
                  <a:pos x="61" y="1853"/>
                </a:cxn>
                <a:cxn ang="0">
                  <a:pos x="44" y="1847"/>
                </a:cxn>
                <a:cxn ang="0">
                  <a:pos x="30" y="1838"/>
                </a:cxn>
                <a:cxn ang="0">
                  <a:pos x="17" y="1825"/>
                </a:cxn>
                <a:cxn ang="0">
                  <a:pos x="8" y="1811"/>
                </a:cxn>
                <a:cxn ang="0">
                  <a:pos x="2" y="1794"/>
                </a:cxn>
                <a:cxn ang="0">
                  <a:pos x="0" y="1776"/>
                </a:cxn>
                <a:cxn ang="0">
                  <a:pos x="0" y="79"/>
                </a:cxn>
                <a:cxn ang="0">
                  <a:pos x="2" y="60"/>
                </a:cxn>
                <a:cxn ang="0">
                  <a:pos x="8" y="44"/>
                </a:cxn>
                <a:cxn ang="0">
                  <a:pos x="17" y="29"/>
                </a:cxn>
                <a:cxn ang="0">
                  <a:pos x="30" y="17"/>
                </a:cxn>
                <a:cxn ang="0">
                  <a:pos x="44" y="8"/>
                </a:cxn>
                <a:cxn ang="0">
                  <a:pos x="61" y="2"/>
                </a:cxn>
                <a:cxn ang="0">
                  <a:pos x="79" y="0"/>
                </a:cxn>
              </a:cxnLst>
              <a:rect l="0" t="0" r="r" b="b"/>
              <a:pathLst>
                <a:path w="736" h="1855">
                  <a:moveTo>
                    <a:pt x="79" y="0"/>
                  </a:moveTo>
                  <a:lnTo>
                    <a:pt x="657" y="0"/>
                  </a:lnTo>
                  <a:lnTo>
                    <a:pt x="675" y="2"/>
                  </a:lnTo>
                  <a:lnTo>
                    <a:pt x="691" y="8"/>
                  </a:lnTo>
                  <a:lnTo>
                    <a:pt x="706" y="17"/>
                  </a:lnTo>
                  <a:lnTo>
                    <a:pt x="718" y="29"/>
                  </a:lnTo>
                  <a:lnTo>
                    <a:pt x="728" y="44"/>
                  </a:lnTo>
                  <a:lnTo>
                    <a:pt x="733" y="60"/>
                  </a:lnTo>
                  <a:lnTo>
                    <a:pt x="736" y="79"/>
                  </a:lnTo>
                  <a:lnTo>
                    <a:pt x="736" y="1776"/>
                  </a:lnTo>
                  <a:lnTo>
                    <a:pt x="733" y="1794"/>
                  </a:lnTo>
                  <a:lnTo>
                    <a:pt x="728" y="1811"/>
                  </a:lnTo>
                  <a:lnTo>
                    <a:pt x="718" y="1825"/>
                  </a:lnTo>
                  <a:lnTo>
                    <a:pt x="706" y="1838"/>
                  </a:lnTo>
                  <a:lnTo>
                    <a:pt x="691" y="1847"/>
                  </a:lnTo>
                  <a:lnTo>
                    <a:pt x="675" y="1853"/>
                  </a:lnTo>
                  <a:lnTo>
                    <a:pt x="657" y="1855"/>
                  </a:lnTo>
                  <a:lnTo>
                    <a:pt x="79" y="1855"/>
                  </a:lnTo>
                  <a:lnTo>
                    <a:pt x="61" y="1853"/>
                  </a:lnTo>
                  <a:lnTo>
                    <a:pt x="44" y="1847"/>
                  </a:lnTo>
                  <a:lnTo>
                    <a:pt x="30" y="1838"/>
                  </a:lnTo>
                  <a:lnTo>
                    <a:pt x="17" y="1825"/>
                  </a:lnTo>
                  <a:lnTo>
                    <a:pt x="8" y="1811"/>
                  </a:lnTo>
                  <a:lnTo>
                    <a:pt x="2" y="1794"/>
                  </a:lnTo>
                  <a:lnTo>
                    <a:pt x="0" y="1776"/>
                  </a:lnTo>
                  <a:lnTo>
                    <a:pt x="0" y="79"/>
                  </a:lnTo>
                  <a:lnTo>
                    <a:pt x="2" y="60"/>
                  </a:lnTo>
                  <a:lnTo>
                    <a:pt x="8" y="44"/>
                  </a:lnTo>
                  <a:lnTo>
                    <a:pt x="17" y="29"/>
                  </a:lnTo>
                  <a:lnTo>
                    <a:pt x="30" y="17"/>
                  </a:lnTo>
                  <a:lnTo>
                    <a:pt x="44" y="8"/>
                  </a:lnTo>
                  <a:lnTo>
                    <a:pt x="61" y="2"/>
                  </a:lnTo>
                  <a:lnTo>
                    <a:pt x="79" y="0"/>
                  </a:lnTo>
                  <a:close/>
                </a:path>
              </a:pathLst>
            </a:custGeom>
            <a:gradFill flip="none" rotWithShape="1">
              <a:gsLst>
                <a:gs pos="0">
                  <a:schemeClr val="tx1">
                    <a:lumMod val="95000"/>
                    <a:lumOff val="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032" name="Freeform 8"/>
            <p:cNvSpPr>
              <a:spLocks noEditPoints="1"/>
            </p:cNvSpPr>
            <p:nvPr/>
          </p:nvSpPr>
          <p:spPr bwMode="auto">
            <a:xfrm>
              <a:off x="2226018" y="1676400"/>
              <a:ext cx="1140482" cy="2835299"/>
            </a:xfrm>
            <a:custGeom>
              <a:avLst/>
              <a:gdLst/>
              <a:ahLst/>
              <a:cxnLst>
                <a:cxn ang="0">
                  <a:pos x="72" y="19"/>
                </a:cxn>
                <a:cxn ang="0">
                  <a:pos x="44" y="33"/>
                </a:cxn>
                <a:cxn ang="0">
                  <a:pos x="25" y="56"/>
                </a:cxn>
                <a:cxn ang="0">
                  <a:pos x="18" y="88"/>
                </a:cxn>
                <a:cxn ang="0">
                  <a:pos x="20" y="1801"/>
                </a:cxn>
                <a:cxn ang="0">
                  <a:pos x="33" y="1829"/>
                </a:cxn>
                <a:cxn ang="0">
                  <a:pos x="57" y="1848"/>
                </a:cxn>
                <a:cxn ang="0">
                  <a:pos x="88" y="1855"/>
                </a:cxn>
                <a:cxn ang="0">
                  <a:pos x="682" y="1853"/>
                </a:cxn>
                <a:cxn ang="0">
                  <a:pos x="709" y="1840"/>
                </a:cxn>
                <a:cxn ang="0">
                  <a:pos x="729" y="1816"/>
                </a:cxn>
                <a:cxn ang="0">
                  <a:pos x="735" y="1785"/>
                </a:cxn>
                <a:cxn ang="0">
                  <a:pos x="734" y="72"/>
                </a:cxn>
                <a:cxn ang="0">
                  <a:pos x="720" y="44"/>
                </a:cxn>
                <a:cxn ang="0">
                  <a:pos x="697" y="25"/>
                </a:cxn>
                <a:cxn ang="0">
                  <a:pos x="666" y="18"/>
                </a:cxn>
                <a:cxn ang="0">
                  <a:pos x="88" y="0"/>
                </a:cxn>
                <a:cxn ang="0">
                  <a:pos x="686" y="3"/>
                </a:cxn>
                <a:cxn ang="0">
                  <a:pos x="720" y="19"/>
                </a:cxn>
                <a:cxn ang="0">
                  <a:pos x="744" y="49"/>
                </a:cxn>
                <a:cxn ang="0">
                  <a:pos x="753" y="88"/>
                </a:cxn>
                <a:cxn ang="0">
                  <a:pos x="751" y="1805"/>
                </a:cxn>
                <a:cxn ang="0">
                  <a:pos x="734" y="1840"/>
                </a:cxn>
                <a:cxn ang="0">
                  <a:pos x="704" y="1863"/>
                </a:cxn>
                <a:cxn ang="0">
                  <a:pos x="666" y="1872"/>
                </a:cxn>
                <a:cxn ang="0">
                  <a:pos x="68" y="1870"/>
                </a:cxn>
                <a:cxn ang="0">
                  <a:pos x="33" y="1853"/>
                </a:cxn>
                <a:cxn ang="0">
                  <a:pos x="10" y="1824"/>
                </a:cxn>
                <a:cxn ang="0">
                  <a:pos x="0" y="1785"/>
                </a:cxn>
                <a:cxn ang="0">
                  <a:pos x="3" y="67"/>
                </a:cxn>
                <a:cxn ang="0">
                  <a:pos x="20" y="33"/>
                </a:cxn>
                <a:cxn ang="0">
                  <a:pos x="50" y="9"/>
                </a:cxn>
                <a:cxn ang="0">
                  <a:pos x="88" y="0"/>
                </a:cxn>
              </a:cxnLst>
              <a:rect l="0" t="0" r="r" b="b"/>
              <a:pathLst>
                <a:path w="753" h="1872">
                  <a:moveTo>
                    <a:pt x="88" y="18"/>
                  </a:moveTo>
                  <a:lnTo>
                    <a:pt x="72" y="19"/>
                  </a:lnTo>
                  <a:lnTo>
                    <a:pt x="57" y="25"/>
                  </a:lnTo>
                  <a:lnTo>
                    <a:pt x="44" y="33"/>
                  </a:lnTo>
                  <a:lnTo>
                    <a:pt x="33" y="44"/>
                  </a:lnTo>
                  <a:lnTo>
                    <a:pt x="25" y="56"/>
                  </a:lnTo>
                  <a:lnTo>
                    <a:pt x="20" y="72"/>
                  </a:lnTo>
                  <a:lnTo>
                    <a:pt x="18" y="88"/>
                  </a:lnTo>
                  <a:lnTo>
                    <a:pt x="18" y="1785"/>
                  </a:lnTo>
                  <a:lnTo>
                    <a:pt x="20" y="1801"/>
                  </a:lnTo>
                  <a:lnTo>
                    <a:pt x="25" y="1816"/>
                  </a:lnTo>
                  <a:lnTo>
                    <a:pt x="33" y="1829"/>
                  </a:lnTo>
                  <a:lnTo>
                    <a:pt x="44" y="1840"/>
                  </a:lnTo>
                  <a:lnTo>
                    <a:pt x="57" y="1848"/>
                  </a:lnTo>
                  <a:lnTo>
                    <a:pt x="72" y="1853"/>
                  </a:lnTo>
                  <a:lnTo>
                    <a:pt x="88" y="1855"/>
                  </a:lnTo>
                  <a:lnTo>
                    <a:pt x="666" y="1855"/>
                  </a:lnTo>
                  <a:lnTo>
                    <a:pt x="682" y="1853"/>
                  </a:lnTo>
                  <a:lnTo>
                    <a:pt x="697" y="1848"/>
                  </a:lnTo>
                  <a:lnTo>
                    <a:pt x="709" y="1840"/>
                  </a:lnTo>
                  <a:lnTo>
                    <a:pt x="720" y="1829"/>
                  </a:lnTo>
                  <a:lnTo>
                    <a:pt x="729" y="1816"/>
                  </a:lnTo>
                  <a:lnTo>
                    <a:pt x="734" y="1801"/>
                  </a:lnTo>
                  <a:lnTo>
                    <a:pt x="735" y="1785"/>
                  </a:lnTo>
                  <a:lnTo>
                    <a:pt x="735" y="88"/>
                  </a:lnTo>
                  <a:lnTo>
                    <a:pt x="734" y="72"/>
                  </a:lnTo>
                  <a:lnTo>
                    <a:pt x="729" y="56"/>
                  </a:lnTo>
                  <a:lnTo>
                    <a:pt x="720" y="44"/>
                  </a:lnTo>
                  <a:lnTo>
                    <a:pt x="709" y="33"/>
                  </a:lnTo>
                  <a:lnTo>
                    <a:pt x="697" y="25"/>
                  </a:lnTo>
                  <a:lnTo>
                    <a:pt x="682" y="19"/>
                  </a:lnTo>
                  <a:lnTo>
                    <a:pt x="666" y="18"/>
                  </a:lnTo>
                  <a:lnTo>
                    <a:pt x="88" y="18"/>
                  </a:lnTo>
                  <a:close/>
                  <a:moveTo>
                    <a:pt x="88" y="0"/>
                  </a:moveTo>
                  <a:lnTo>
                    <a:pt x="666" y="0"/>
                  </a:lnTo>
                  <a:lnTo>
                    <a:pt x="686" y="3"/>
                  </a:lnTo>
                  <a:lnTo>
                    <a:pt x="704" y="9"/>
                  </a:lnTo>
                  <a:lnTo>
                    <a:pt x="720" y="19"/>
                  </a:lnTo>
                  <a:lnTo>
                    <a:pt x="734" y="33"/>
                  </a:lnTo>
                  <a:lnTo>
                    <a:pt x="744" y="49"/>
                  </a:lnTo>
                  <a:lnTo>
                    <a:pt x="751" y="67"/>
                  </a:lnTo>
                  <a:lnTo>
                    <a:pt x="753" y="88"/>
                  </a:lnTo>
                  <a:lnTo>
                    <a:pt x="753" y="1785"/>
                  </a:lnTo>
                  <a:lnTo>
                    <a:pt x="751" y="1805"/>
                  </a:lnTo>
                  <a:lnTo>
                    <a:pt x="744" y="1824"/>
                  </a:lnTo>
                  <a:lnTo>
                    <a:pt x="734" y="1840"/>
                  </a:lnTo>
                  <a:lnTo>
                    <a:pt x="720" y="1853"/>
                  </a:lnTo>
                  <a:lnTo>
                    <a:pt x="704" y="1863"/>
                  </a:lnTo>
                  <a:lnTo>
                    <a:pt x="686" y="1870"/>
                  </a:lnTo>
                  <a:lnTo>
                    <a:pt x="666" y="1872"/>
                  </a:lnTo>
                  <a:lnTo>
                    <a:pt x="88" y="1872"/>
                  </a:lnTo>
                  <a:lnTo>
                    <a:pt x="68" y="1870"/>
                  </a:lnTo>
                  <a:lnTo>
                    <a:pt x="50" y="1863"/>
                  </a:lnTo>
                  <a:lnTo>
                    <a:pt x="33" y="1853"/>
                  </a:lnTo>
                  <a:lnTo>
                    <a:pt x="20" y="1840"/>
                  </a:lnTo>
                  <a:lnTo>
                    <a:pt x="10" y="1824"/>
                  </a:lnTo>
                  <a:lnTo>
                    <a:pt x="3" y="1805"/>
                  </a:lnTo>
                  <a:lnTo>
                    <a:pt x="0" y="1785"/>
                  </a:lnTo>
                  <a:lnTo>
                    <a:pt x="0" y="88"/>
                  </a:lnTo>
                  <a:lnTo>
                    <a:pt x="3" y="67"/>
                  </a:lnTo>
                  <a:lnTo>
                    <a:pt x="10" y="49"/>
                  </a:lnTo>
                  <a:lnTo>
                    <a:pt x="20" y="33"/>
                  </a:lnTo>
                  <a:lnTo>
                    <a:pt x="33" y="19"/>
                  </a:lnTo>
                  <a:lnTo>
                    <a:pt x="50" y="9"/>
                  </a:lnTo>
                  <a:lnTo>
                    <a:pt x="68" y="3"/>
                  </a:lnTo>
                  <a:lnTo>
                    <a:pt x="88" y="0"/>
                  </a:lnTo>
                  <a:close/>
                </a:path>
              </a:pathLst>
            </a:custGeom>
            <a:gradFill flip="none" rotWithShape="1">
              <a:gsLst>
                <a:gs pos="0">
                  <a:schemeClr val="tx1">
                    <a:lumMod val="75000"/>
                    <a:lumOff val="25000"/>
                    <a:shade val="30000"/>
                    <a:satMod val="115000"/>
                  </a:schemeClr>
                </a:gs>
                <a:gs pos="50000">
                  <a:schemeClr val="tx1">
                    <a:lumMod val="75000"/>
                    <a:lumOff val="25000"/>
                    <a:shade val="67500"/>
                    <a:satMod val="11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048" name="Freeform 24"/>
            <p:cNvSpPr>
              <a:spLocks/>
            </p:cNvSpPr>
            <p:nvPr/>
          </p:nvSpPr>
          <p:spPr bwMode="auto">
            <a:xfrm>
              <a:off x="1903412" y="1853606"/>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049" name="Freeform 25"/>
            <p:cNvSpPr>
              <a:spLocks/>
            </p:cNvSpPr>
            <p:nvPr/>
          </p:nvSpPr>
          <p:spPr bwMode="auto">
            <a:xfrm>
              <a:off x="1903412" y="2724491"/>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050" name="Freeform 26"/>
            <p:cNvSpPr>
              <a:spLocks/>
            </p:cNvSpPr>
            <p:nvPr/>
          </p:nvSpPr>
          <p:spPr bwMode="auto">
            <a:xfrm>
              <a:off x="1903412" y="3554483"/>
              <a:ext cx="322607" cy="757291"/>
            </a:xfrm>
            <a:custGeom>
              <a:avLst/>
              <a:gdLst/>
              <a:ahLst/>
              <a:cxnLst>
                <a:cxn ang="0">
                  <a:pos x="0" y="0"/>
                </a:cxn>
                <a:cxn ang="0">
                  <a:pos x="213" y="0"/>
                </a:cxn>
                <a:cxn ang="0">
                  <a:pos x="213" y="500"/>
                </a:cxn>
                <a:cxn ang="0">
                  <a:pos x="163" y="500"/>
                </a:cxn>
                <a:cxn ang="0">
                  <a:pos x="163" y="250"/>
                </a:cxn>
                <a:cxn ang="0">
                  <a:pos x="0" y="0"/>
                </a:cxn>
              </a:cxnLst>
              <a:rect l="0" t="0" r="r" b="b"/>
              <a:pathLst>
                <a:path w="213" h="500">
                  <a:moveTo>
                    <a:pt x="0" y="0"/>
                  </a:moveTo>
                  <a:lnTo>
                    <a:pt x="213" y="0"/>
                  </a:lnTo>
                  <a:lnTo>
                    <a:pt x="213" y="500"/>
                  </a:lnTo>
                  <a:lnTo>
                    <a:pt x="163" y="500"/>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051" name="Freeform 27"/>
            <p:cNvSpPr>
              <a:spLocks/>
            </p:cNvSpPr>
            <p:nvPr/>
          </p:nvSpPr>
          <p:spPr bwMode="auto">
            <a:xfrm>
              <a:off x="3358926" y="1853606"/>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052" name="Freeform 28"/>
            <p:cNvSpPr>
              <a:spLocks/>
            </p:cNvSpPr>
            <p:nvPr/>
          </p:nvSpPr>
          <p:spPr bwMode="auto">
            <a:xfrm>
              <a:off x="3358926" y="2724491"/>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053" name="Freeform 29"/>
            <p:cNvSpPr>
              <a:spLocks/>
            </p:cNvSpPr>
            <p:nvPr/>
          </p:nvSpPr>
          <p:spPr bwMode="auto">
            <a:xfrm>
              <a:off x="3358926" y="3554483"/>
              <a:ext cx="321092" cy="757291"/>
            </a:xfrm>
            <a:custGeom>
              <a:avLst/>
              <a:gdLst/>
              <a:ahLst/>
              <a:cxnLst>
                <a:cxn ang="0">
                  <a:pos x="0" y="0"/>
                </a:cxn>
                <a:cxn ang="0">
                  <a:pos x="212" y="0"/>
                </a:cxn>
                <a:cxn ang="0">
                  <a:pos x="50" y="250"/>
                </a:cxn>
                <a:cxn ang="0">
                  <a:pos x="50" y="500"/>
                </a:cxn>
                <a:cxn ang="0">
                  <a:pos x="0" y="500"/>
                </a:cxn>
                <a:cxn ang="0">
                  <a:pos x="0" y="0"/>
                </a:cxn>
              </a:cxnLst>
              <a:rect l="0" t="0" r="r" b="b"/>
              <a:pathLst>
                <a:path w="212" h="500">
                  <a:moveTo>
                    <a:pt x="0" y="0"/>
                  </a:moveTo>
                  <a:lnTo>
                    <a:pt x="212" y="0"/>
                  </a:lnTo>
                  <a:lnTo>
                    <a:pt x="50" y="250"/>
                  </a:lnTo>
                  <a:lnTo>
                    <a:pt x="50" y="500"/>
                  </a:lnTo>
                  <a:lnTo>
                    <a:pt x="0" y="50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4" name="Group 33"/>
            <p:cNvGrpSpPr/>
            <p:nvPr/>
          </p:nvGrpSpPr>
          <p:grpSpPr>
            <a:xfrm>
              <a:off x="2442604" y="1894500"/>
              <a:ext cx="708825" cy="707311"/>
              <a:chOff x="5722938" y="1676401"/>
              <a:chExt cx="742950" cy="741363"/>
            </a:xfrm>
            <a:effectLst>
              <a:outerShdw blurRad="38100" dist="63500" dir="2700000" algn="tl" rotWithShape="0">
                <a:prstClr val="black">
                  <a:alpha val="99000"/>
                </a:prstClr>
              </a:outerShdw>
            </a:effectLst>
          </p:grpSpPr>
          <p:sp>
            <p:nvSpPr>
              <p:cNvPr id="1041" name="Freeform 17"/>
              <p:cNvSpPr>
                <a:spLocks/>
              </p:cNvSpPr>
              <p:nvPr/>
            </p:nvSpPr>
            <p:spPr bwMode="auto">
              <a:xfrm>
                <a:off x="5722938" y="1676401"/>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9"/>
                  </a:cxn>
                  <a:cxn ang="0">
                    <a:pos x="377" y="418"/>
                  </a:cxn>
                  <a:cxn ang="0">
                    <a:pos x="352" y="435"/>
                  </a:cxn>
                  <a:cxn ang="0">
                    <a:pos x="325" y="449"/>
                  </a:cxn>
                  <a:cxn ang="0">
                    <a:pos x="296" y="459"/>
                  </a:cxn>
                  <a:cxn ang="0">
                    <a:pos x="266" y="465"/>
                  </a:cxn>
                  <a:cxn ang="0">
                    <a:pos x="234" y="467"/>
                  </a:cxn>
                  <a:cxn ang="0">
                    <a:pos x="202" y="465"/>
                  </a:cxn>
                  <a:cxn ang="0">
                    <a:pos x="171" y="459"/>
                  </a:cxn>
                  <a:cxn ang="0">
                    <a:pos x="142" y="449"/>
                  </a:cxn>
                  <a:cxn ang="0">
                    <a:pos x="116" y="435"/>
                  </a:cxn>
                  <a:cxn ang="0">
                    <a:pos x="91" y="418"/>
                  </a:cxn>
                  <a:cxn ang="0">
                    <a:pos x="68" y="399"/>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9"/>
                    </a:lnTo>
                    <a:lnTo>
                      <a:pt x="377" y="418"/>
                    </a:lnTo>
                    <a:lnTo>
                      <a:pt x="352" y="435"/>
                    </a:lnTo>
                    <a:lnTo>
                      <a:pt x="325" y="449"/>
                    </a:lnTo>
                    <a:lnTo>
                      <a:pt x="296" y="459"/>
                    </a:lnTo>
                    <a:lnTo>
                      <a:pt x="266" y="465"/>
                    </a:lnTo>
                    <a:lnTo>
                      <a:pt x="234" y="467"/>
                    </a:lnTo>
                    <a:lnTo>
                      <a:pt x="202" y="465"/>
                    </a:lnTo>
                    <a:lnTo>
                      <a:pt x="171" y="459"/>
                    </a:lnTo>
                    <a:lnTo>
                      <a:pt x="142" y="449"/>
                    </a:lnTo>
                    <a:lnTo>
                      <a:pt x="116" y="435"/>
                    </a:lnTo>
                    <a:lnTo>
                      <a:pt x="91" y="418"/>
                    </a:lnTo>
                    <a:lnTo>
                      <a:pt x="68" y="399"/>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rgbClr val="FF0000"/>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042" name="Freeform 18"/>
              <p:cNvSpPr>
                <a:spLocks/>
              </p:cNvSpPr>
              <p:nvPr/>
            </p:nvSpPr>
            <p:spPr bwMode="auto">
              <a:xfrm>
                <a:off x="5746750" y="2032001"/>
                <a:ext cx="695325" cy="360363"/>
              </a:xfrm>
              <a:custGeom>
                <a:avLst/>
                <a:gdLst/>
                <a:ahLst/>
                <a:cxnLst>
                  <a:cxn ang="0">
                    <a:pos x="0" y="0"/>
                  </a:cxn>
                  <a:cxn ang="0">
                    <a:pos x="4" y="31"/>
                  </a:cxn>
                  <a:cxn ang="0">
                    <a:pos x="12" y="61"/>
                  </a:cxn>
                  <a:cxn ang="0">
                    <a:pos x="23" y="89"/>
                  </a:cxn>
                  <a:cxn ang="0">
                    <a:pos x="38" y="115"/>
                  </a:cxn>
                  <a:cxn ang="0">
                    <a:pos x="56" y="138"/>
                  </a:cxn>
                  <a:cxn ang="0">
                    <a:pos x="78" y="159"/>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9"/>
                  </a:cxn>
                  <a:cxn ang="0">
                    <a:pos x="381" y="138"/>
                  </a:cxn>
                  <a:cxn ang="0">
                    <a:pos x="399" y="115"/>
                  </a:cxn>
                  <a:cxn ang="0">
                    <a:pos x="414" y="89"/>
                  </a:cxn>
                  <a:cxn ang="0">
                    <a:pos x="426" y="61"/>
                  </a:cxn>
                  <a:cxn ang="0">
                    <a:pos x="433" y="31"/>
                  </a:cxn>
                  <a:cxn ang="0">
                    <a:pos x="437" y="0"/>
                  </a:cxn>
                  <a:cxn ang="0">
                    <a:pos x="437" y="3"/>
                  </a:cxn>
                  <a:cxn ang="0">
                    <a:pos x="438" y="6"/>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5"/>
                  </a:cxn>
                  <a:cxn ang="0">
                    <a:pos x="219" y="227"/>
                  </a:cxn>
                  <a:cxn ang="0">
                    <a:pos x="186" y="225"/>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1"/>
                    </a:lnTo>
                    <a:lnTo>
                      <a:pt x="23" y="89"/>
                    </a:lnTo>
                    <a:lnTo>
                      <a:pt x="38" y="115"/>
                    </a:lnTo>
                    <a:lnTo>
                      <a:pt x="56" y="138"/>
                    </a:lnTo>
                    <a:lnTo>
                      <a:pt x="78" y="159"/>
                    </a:lnTo>
                    <a:lnTo>
                      <a:pt x="102" y="176"/>
                    </a:lnTo>
                    <a:lnTo>
                      <a:pt x="128" y="190"/>
                    </a:lnTo>
                    <a:lnTo>
                      <a:pt x="157" y="200"/>
                    </a:lnTo>
                    <a:lnTo>
                      <a:pt x="187" y="207"/>
                    </a:lnTo>
                    <a:lnTo>
                      <a:pt x="219" y="209"/>
                    </a:lnTo>
                    <a:lnTo>
                      <a:pt x="250" y="207"/>
                    </a:lnTo>
                    <a:lnTo>
                      <a:pt x="280" y="200"/>
                    </a:lnTo>
                    <a:lnTo>
                      <a:pt x="309" y="190"/>
                    </a:lnTo>
                    <a:lnTo>
                      <a:pt x="335" y="176"/>
                    </a:lnTo>
                    <a:lnTo>
                      <a:pt x="360" y="159"/>
                    </a:lnTo>
                    <a:lnTo>
                      <a:pt x="381" y="138"/>
                    </a:lnTo>
                    <a:lnTo>
                      <a:pt x="399" y="115"/>
                    </a:lnTo>
                    <a:lnTo>
                      <a:pt x="414" y="89"/>
                    </a:lnTo>
                    <a:lnTo>
                      <a:pt x="426" y="61"/>
                    </a:lnTo>
                    <a:lnTo>
                      <a:pt x="433" y="31"/>
                    </a:lnTo>
                    <a:lnTo>
                      <a:pt x="437" y="0"/>
                    </a:lnTo>
                    <a:lnTo>
                      <a:pt x="437" y="3"/>
                    </a:lnTo>
                    <a:lnTo>
                      <a:pt x="438" y="6"/>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5"/>
                    </a:lnTo>
                    <a:lnTo>
                      <a:pt x="219" y="227"/>
                    </a:lnTo>
                    <a:lnTo>
                      <a:pt x="186" y="225"/>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1" name="Oval 30"/>
              <p:cNvSpPr/>
              <p:nvPr/>
            </p:nvSpPr>
            <p:spPr>
              <a:xfrm>
                <a:off x="5773858" y="1719807"/>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5" name="Group 34"/>
            <p:cNvGrpSpPr/>
            <p:nvPr/>
          </p:nvGrpSpPr>
          <p:grpSpPr>
            <a:xfrm>
              <a:off x="2442604" y="2756297"/>
              <a:ext cx="708825" cy="707311"/>
              <a:chOff x="5722938" y="2579688"/>
              <a:chExt cx="742950" cy="741363"/>
            </a:xfrm>
            <a:effectLst>
              <a:outerShdw blurRad="38100" dist="63500" dir="2700000" algn="tl" rotWithShape="0">
                <a:prstClr val="black">
                  <a:alpha val="99000"/>
                </a:prstClr>
              </a:outerShdw>
            </a:effectLst>
          </p:grpSpPr>
          <p:sp>
            <p:nvSpPr>
              <p:cNvPr id="1037" name="Freeform 13"/>
              <p:cNvSpPr>
                <a:spLocks/>
              </p:cNvSpPr>
              <p:nvPr/>
            </p:nvSpPr>
            <p:spPr bwMode="auto">
              <a:xfrm>
                <a:off x="5722938" y="2579688"/>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8"/>
                  </a:cxn>
                  <a:cxn ang="0">
                    <a:pos x="377" y="418"/>
                  </a:cxn>
                  <a:cxn ang="0">
                    <a:pos x="352" y="435"/>
                  </a:cxn>
                  <a:cxn ang="0">
                    <a:pos x="325" y="448"/>
                  </a:cxn>
                  <a:cxn ang="0">
                    <a:pos x="296" y="458"/>
                  </a:cxn>
                  <a:cxn ang="0">
                    <a:pos x="266" y="464"/>
                  </a:cxn>
                  <a:cxn ang="0">
                    <a:pos x="234" y="467"/>
                  </a:cxn>
                  <a:cxn ang="0">
                    <a:pos x="202" y="464"/>
                  </a:cxn>
                  <a:cxn ang="0">
                    <a:pos x="171" y="458"/>
                  </a:cxn>
                  <a:cxn ang="0">
                    <a:pos x="142" y="448"/>
                  </a:cxn>
                  <a:cxn ang="0">
                    <a:pos x="116" y="435"/>
                  </a:cxn>
                  <a:cxn ang="0">
                    <a:pos x="91" y="418"/>
                  </a:cxn>
                  <a:cxn ang="0">
                    <a:pos x="68" y="398"/>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8"/>
                    </a:lnTo>
                    <a:lnTo>
                      <a:pt x="377" y="418"/>
                    </a:lnTo>
                    <a:lnTo>
                      <a:pt x="352" y="435"/>
                    </a:lnTo>
                    <a:lnTo>
                      <a:pt x="325" y="448"/>
                    </a:lnTo>
                    <a:lnTo>
                      <a:pt x="296" y="458"/>
                    </a:lnTo>
                    <a:lnTo>
                      <a:pt x="266" y="464"/>
                    </a:lnTo>
                    <a:lnTo>
                      <a:pt x="234" y="467"/>
                    </a:lnTo>
                    <a:lnTo>
                      <a:pt x="202" y="464"/>
                    </a:lnTo>
                    <a:lnTo>
                      <a:pt x="171" y="458"/>
                    </a:lnTo>
                    <a:lnTo>
                      <a:pt x="142" y="448"/>
                    </a:lnTo>
                    <a:lnTo>
                      <a:pt x="116" y="435"/>
                    </a:lnTo>
                    <a:lnTo>
                      <a:pt x="91" y="418"/>
                    </a:lnTo>
                    <a:lnTo>
                      <a:pt x="68" y="398"/>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038" name="Freeform 14"/>
              <p:cNvSpPr>
                <a:spLocks/>
              </p:cNvSpPr>
              <p:nvPr/>
            </p:nvSpPr>
            <p:spPr bwMode="auto">
              <a:xfrm>
                <a:off x="5746750" y="2935288"/>
                <a:ext cx="695325" cy="360363"/>
              </a:xfrm>
              <a:custGeom>
                <a:avLst/>
                <a:gdLst/>
                <a:ahLst/>
                <a:cxnLst>
                  <a:cxn ang="0">
                    <a:pos x="0" y="0"/>
                  </a:cxn>
                  <a:cxn ang="0">
                    <a:pos x="4" y="31"/>
                  </a:cxn>
                  <a:cxn ang="0">
                    <a:pos x="12" y="60"/>
                  </a:cxn>
                  <a:cxn ang="0">
                    <a:pos x="23" y="89"/>
                  </a:cxn>
                  <a:cxn ang="0">
                    <a:pos x="38" y="114"/>
                  </a:cxn>
                  <a:cxn ang="0">
                    <a:pos x="56" y="137"/>
                  </a:cxn>
                  <a:cxn ang="0">
                    <a:pos x="78" y="158"/>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8"/>
                  </a:cxn>
                  <a:cxn ang="0">
                    <a:pos x="381" y="137"/>
                  </a:cxn>
                  <a:cxn ang="0">
                    <a:pos x="399" y="114"/>
                  </a:cxn>
                  <a:cxn ang="0">
                    <a:pos x="414" y="89"/>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4"/>
                  </a:cxn>
                  <a:cxn ang="0">
                    <a:pos x="219" y="227"/>
                  </a:cxn>
                  <a:cxn ang="0">
                    <a:pos x="186" y="224"/>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9"/>
                    </a:lnTo>
                    <a:lnTo>
                      <a:pt x="38" y="114"/>
                    </a:lnTo>
                    <a:lnTo>
                      <a:pt x="56" y="137"/>
                    </a:lnTo>
                    <a:lnTo>
                      <a:pt x="78" y="158"/>
                    </a:lnTo>
                    <a:lnTo>
                      <a:pt x="102" y="176"/>
                    </a:lnTo>
                    <a:lnTo>
                      <a:pt x="128" y="190"/>
                    </a:lnTo>
                    <a:lnTo>
                      <a:pt x="157" y="200"/>
                    </a:lnTo>
                    <a:lnTo>
                      <a:pt x="187" y="207"/>
                    </a:lnTo>
                    <a:lnTo>
                      <a:pt x="219" y="209"/>
                    </a:lnTo>
                    <a:lnTo>
                      <a:pt x="250" y="207"/>
                    </a:lnTo>
                    <a:lnTo>
                      <a:pt x="280" y="200"/>
                    </a:lnTo>
                    <a:lnTo>
                      <a:pt x="309" y="190"/>
                    </a:lnTo>
                    <a:lnTo>
                      <a:pt x="335" y="176"/>
                    </a:lnTo>
                    <a:lnTo>
                      <a:pt x="360" y="158"/>
                    </a:lnTo>
                    <a:lnTo>
                      <a:pt x="381" y="137"/>
                    </a:lnTo>
                    <a:lnTo>
                      <a:pt x="399" y="114"/>
                    </a:lnTo>
                    <a:lnTo>
                      <a:pt x="414" y="89"/>
                    </a:lnTo>
                    <a:lnTo>
                      <a:pt x="426" y="60"/>
                    </a:lnTo>
                    <a:lnTo>
                      <a:pt x="433" y="31"/>
                    </a:lnTo>
                    <a:lnTo>
                      <a:pt x="437" y="0"/>
                    </a:lnTo>
                    <a:lnTo>
                      <a:pt x="437" y="3"/>
                    </a:lnTo>
                    <a:lnTo>
                      <a:pt x="438" y="5"/>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4"/>
                    </a:lnTo>
                    <a:lnTo>
                      <a:pt x="219" y="227"/>
                    </a:lnTo>
                    <a:lnTo>
                      <a:pt x="186" y="224"/>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2" name="Oval 31"/>
              <p:cNvSpPr/>
              <p:nvPr/>
            </p:nvSpPr>
            <p:spPr>
              <a:xfrm>
                <a:off x="5773858" y="26231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6" name="Group 35"/>
            <p:cNvGrpSpPr/>
            <p:nvPr/>
          </p:nvGrpSpPr>
          <p:grpSpPr>
            <a:xfrm>
              <a:off x="2442604" y="3616580"/>
              <a:ext cx="708825" cy="708825"/>
              <a:chOff x="5722938" y="3481388"/>
              <a:chExt cx="742950" cy="742950"/>
            </a:xfrm>
            <a:effectLst>
              <a:outerShdw blurRad="38100" dist="63500" dir="2700000" algn="tl" rotWithShape="0">
                <a:prstClr val="black">
                  <a:alpha val="99000"/>
                </a:prstClr>
              </a:outerShdw>
            </a:effectLst>
          </p:grpSpPr>
          <p:sp>
            <p:nvSpPr>
              <p:cNvPr id="1033" name="Freeform 9"/>
              <p:cNvSpPr>
                <a:spLocks/>
              </p:cNvSpPr>
              <p:nvPr/>
            </p:nvSpPr>
            <p:spPr bwMode="auto">
              <a:xfrm>
                <a:off x="5722938" y="3481388"/>
                <a:ext cx="742950" cy="742950"/>
              </a:xfrm>
              <a:custGeom>
                <a:avLst/>
                <a:gdLst/>
                <a:ahLst/>
                <a:cxnLst>
                  <a:cxn ang="0">
                    <a:pos x="234" y="0"/>
                  </a:cxn>
                  <a:cxn ang="0">
                    <a:pos x="266" y="3"/>
                  </a:cxn>
                  <a:cxn ang="0">
                    <a:pos x="296" y="9"/>
                  </a:cxn>
                  <a:cxn ang="0">
                    <a:pos x="325" y="19"/>
                  </a:cxn>
                  <a:cxn ang="0">
                    <a:pos x="352" y="32"/>
                  </a:cxn>
                  <a:cxn ang="0">
                    <a:pos x="377" y="49"/>
                  </a:cxn>
                  <a:cxn ang="0">
                    <a:pos x="400" y="69"/>
                  </a:cxn>
                  <a:cxn ang="0">
                    <a:pos x="420" y="91"/>
                  </a:cxn>
                  <a:cxn ang="0">
                    <a:pos x="436" y="116"/>
                  </a:cxn>
                  <a:cxn ang="0">
                    <a:pos x="450" y="142"/>
                  </a:cxn>
                  <a:cxn ang="0">
                    <a:pos x="460" y="171"/>
                  </a:cxn>
                  <a:cxn ang="0">
                    <a:pos x="466" y="202"/>
                  </a:cxn>
                  <a:cxn ang="0">
                    <a:pos x="468" y="234"/>
                  </a:cxn>
                  <a:cxn ang="0">
                    <a:pos x="466" y="266"/>
                  </a:cxn>
                  <a:cxn ang="0">
                    <a:pos x="460" y="296"/>
                  </a:cxn>
                  <a:cxn ang="0">
                    <a:pos x="450" y="325"/>
                  </a:cxn>
                  <a:cxn ang="0">
                    <a:pos x="436" y="351"/>
                  </a:cxn>
                  <a:cxn ang="0">
                    <a:pos x="420" y="376"/>
                  </a:cxn>
                  <a:cxn ang="0">
                    <a:pos x="400" y="399"/>
                  </a:cxn>
                  <a:cxn ang="0">
                    <a:pos x="377" y="419"/>
                  </a:cxn>
                  <a:cxn ang="0">
                    <a:pos x="352" y="436"/>
                  </a:cxn>
                  <a:cxn ang="0">
                    <a:pos x="325" y="449"/>
                  </a:cxn>
                  <a:cxn ang="0">
                    <a:pos x="296" y="459"/>
                  </a:cxn>
                  <a:cxn ang="0">
                    <a:pos x="266" y="465"/>
                  </a:cxn>
                  <a:cxn ang="0">
                    <a:pos x="234" y="468"/>
                  </a:cxn>
                  <a:cxn ang="0">
                    <a:pos x="202" y="465"/>
                  </a:cxn>
                  <a:cxn ang="0">
                    <a:pos x="171" y="459"/>
                  </a:cxn>
                  <a:cxn ang="0">
                    <a:pos x="142" y="449"/>
                  </a:cxn>
                  <a:cxn ang="0">
                    <a:pos x="116" y="436"/>
                  </a:cxn>
                  <a:cxn ang="0">
                    <a:pos x="91" y="419"/>
                  </a:cxn>
                  <a:cxn ang="0">
                    <a:pos x="68" y="399"/>
                  </a:cxn>
                  <a:cxn ang="0">
                    <a:pos x="49" y="376"/>
                  </a:cxn>
                  <a:cxn ang="0">
                    <a:pos x="32" y="351"/>
                  </a:cxn>
                  <a:cxn ang="0">
                    <a:pos x="18" y="325"/>
                  </a:cxn>
                  <a:cxn ang="0">
                    <a:pos x="8" y="296"/>
                  </a:cxn>
                  <a:cxn ang="0">
                    <a:pos x="2" y="266"/>
                  </a:cxn>
                  <a:cxn ang="0">
                    <a:pos x="0" y="234"/>
                  </a:cxn>
                  <a:cxn ang="0">
                    <a:pos x="2" y="202"/>
                  </a:cxn>
                  <a:cxn ang="0">
                    <a:pos x="8" y="171"/>
                  </a:cxn>
                  <a:cxn ang="0">
                    <a:pos x="18" y="142"/>
                  </a:cxn>
                  <a:cxn ang="0">
                    <a:pos x="32" y="116"/>
                  </a:cxn>
                  <a:cxn ang="0">
                    <a:pos x="49" y="91"/>
                  </a:cxn>
                  <a:cxn ang="0">
                    <a:pos x="68" y="69"/>
                  </a:cxn>
                  <a:cxn ang="0">
                    <a:pos x="91" y="49"/>
                  </a:cxn>
                  <a:cxn ang="0">
                    <a:pos x="116" y="32"/>
                  </a:cxn>
                  <a:cxn ang="0">
                    <a:pos x="142" y="19"/>
                  </a:cxn>
                  <a:cxn ang="0">
                    <a:pos x="171" y="9"/>
                  </a:cxn>
                  <a:cxn ang="0">
                    <a:pos x="202" y="3"/>
                  </a:cxn>
                  <a:cxn ang="0">
                    <a:pos x="234" y="0"/>
                  </a:cxn>
                </a:cxnLst>
                <a:rect l="0" t="0" r="r" b="b"/>
                <a:pathLst>
                  <a:path w="468" h="468">
                    <a:moveTo>
                      <a:pt x="234" y="0"/>
                    </a:moveTo>
                    <a:lnTo>
                      <a:pt x="266" y="3"/>
                    </a:lnTo>
                    <a:lnTo>
                      <a:pt x="296" y="9"/>
                    </a:lnTo>
                    <a:lnTo>
                      <a:pt x="325" y="19"/>
                    </a:lnTo>
                    <a:lnTo>
                      <a:pt x="352" y="32"/>
                    </a:lnTo>
                    <a:lnTo>
                      <a:pt x="377" y="49"/>
                    </a:lnTo>
                    <a:lnTo>
                      <a:pt x="400" y="69"/>
                    </a:lnTo>
                    <a:lnTo>
                      <a:pt x="420" y="91"/>
                    </a:lnTo>
                    <a:lnTo>
                      <a:pt x="436" y="116"/>
                    </a:lnTo>
                    <a:lnTo>
                      <a:pt x="450" y="142"/>
                    </a:lnTo>
                    <a:lnTo>
                      <a:pt x="460" y="171"/>
                    </a:lnTo>
                    <a:lnTo>
                      <a:pt x="466" y="202"/>
                    </a:lnTo>
                    <a:lnTo>
                      <a:pt x="468" y="234"/>
                    </a:lnTo>
                    <a:lnTo>
                      <a:pt x="466" y="266"/>
                    </a:lnTo>
                    <a:lnTo>
                      <a:pt x="460" y="296"/>
                    </a:lnTo>
                    <a:lnTo>
                      <a:pt x="450" y="325"/>
                    </a:lnTo>
                    <a:lnTo>
                      <a:pt x="436" y="351"/>
                    </a:lnTo>
                    <a:lnTo>
                      <a:pt x="420" y="376"/>
                    </a:lnTo>
                    <a:lnTo>
                      <a:pt x="400" y="399"/>
                    </a:lnTo>
                    <a:lnTo>
                      <a:pt x="377" y="419"/>
                    </a:lnTo>
                    <a:lnTo>
                      <a:pt x="352" y="436"/>
                    </a:lnTo>
                    <a:lnTo>
                      <a:pt x="325" y="449"/>
                    </a:lnTo>
                    <a:lnTo>
                      <a:pt x="296" y="459"/>
                    </a:lnTo>
                    <a:lnTo>
                      <a:pt x="266" y="465"/>
                    </a:lnTo>
                    <a:lnTo>
                      <a:pt x="234" y="468"/>
                    </a:lnTo>
                    <a:lnTo>
                      <a:pt x="202" y="465"/>
                    </a:lnTo>
                    <a:lnTo>
                      <a:pt x="171" y="459"/>
                    </a:lnTo>
                    <a:lnTo>
                      <a:pt x="142" y="449"/>
                    </a:lnTo>
                    <a:lnTo>
                      <a:pt x="116" y="436"/>
                    </a:lnTo>
                    <a:lnTo>
                      <a:pt x="91" y="419"/>
                    </a:lnTo>
                    <a:lnTo>
                      <a:pt x="68" y="399"/>
                    </a:lnTo>
                    <a:lnTo>
                      <a:pt x="49" y="376"/>
                    </a:lnTo>
                    <a:lnTo>
                      <a:pt x="32" y="351"/>
                    </a:lnTo>
                    <a:lnTo>
                      <a:pt x="18" y="325"/>
                    </a:lnTo>
                    <a:lnTo>
                      <a:pt x="8" y="296"/>
                    </a:lnTo>
                    <a:lnTo>
                      <a:pt x="2" y="266"/>
                    </a:lnTo>
                    <a:lnTo>
                      <a:pt x="0" y="234"/>
                    </a:lnTo>
                    <a:lnTo>
                      <a:pt x="2" y="202"/>
                    </a:lnTo>
                    <a:lnTo>
                      <a:pt x="8" y="171"/>
                    </a:lnTo>
                    <a:lnTo>
                      <a:pt x="18" y="142"/>
                    </a:lnTo>
                    <a:lnTo>
                      <a:pt x="32" y="116"/>
                    </a:lnTo>
                    <a:lnTo>
                      <a:pt x="49" y="91"/>
                    </a:lnTo>
                    <a:lnTo>
                      <a:pt x="68" y="69"/>
                    </a:lnTo>
                    <a:lnTo>
                      <a:pt x="91" y="49"/>
                    </a:lnTo>
                    <a:lnTo>
                      <a:pt x="116" y="32"/>
                    </a:lnTo>
                    <a:lnTo>
                      <a:pt x="142" y="19"/>
                    </a:lnTo>
                    <a:lnTo>
                      <a:pt x="171" y="9"/>
                    </a:lnTo>
                    <a:lnTo>
                      <a:pt x="202" y="3"/>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036" name="Freeform 12"/>
              <p:cNvSpPr>
                <a:spLocks/>
              </p:cNvSpPr>
              <p:nvPr/>
            </p:nvSpPr>
            <p:spPr bwMode="auto">
              <a:xfrm>
                <a:off x="5746750" y="3838576"/>
                <a:ext cx="695325" cy="360363"/>
              </a:xfrm>
              <a:custGeom>
                <a:avLst/>
                <a:gdLst/>
                <a:ahLst/>
                <a:cxnLst>
                  <a:cxn ang="0">
                    <a:pos x="0" y="0"/>
                  </a:cxn>
                  <a:cxn ang="0">
                    <a:pos x="4" y="31"/>
                  </a:cxn>
                  <a:cxn ang="0">
                    <a:pos x="12" y="60"/>
                  </a:cxn>
                  <a:cxn ang="0">
                    <a:pos x="23" y="88"/>
                  </a:cxn>
                  <a:cxn ang="0">
                    <a:pos x="38" y="114"/>
                  </a:cxn>
                  <a:cxn ang="0">
                    <a:pos x="56" y="137"/>
                  </a:cxn>
                  <a:cxn ang="0">
                    <a:pos x="78" y="157"/>
                  </a:cxn>
                  <a:cxn ang="0">
                    <a:pos x="102" y="176"/>
                  </a:cxn>
                  <a:cxn ang="0">
                    <a:pos x="128" y="189"/>
                  </a:cxn>
                  <a:cxn ang="0">
                    <a:pos x="157" y="200"/>
                  </a:cxn>
                  <a:cxn ang="0">
                    <a:pos x="187" y="207"/>
                  </a:cxn>
                  <a:cxn ang="0">
                    <a:pos x="219" y="209"/>
                  </a:cxn>
                  <a:cxn ang="0">
                    <a:pos x="250" y="207"/>
                  </a:cxn>
                  <a:cxn ang="0">
                    <a:pos x="280" y="200"/>
                  </a:cxn>
                  <a:cxn ang="0">
                    <a:pos x="309" y="189"/>
                  </a:cxn>
                  <a:cxn ang="0">
                    <a:pos x="335" y="176"/>
                  </a:cxn>
                  <a:cxn ang="0">
                    <a:pos x="360" y="157"/>
                  </a:cxn>
                  <a:cxn ang="0">
                    <a:pos x="381" y="137"/>
                  </a:cxn>
                  <a:cxn ang="0">
                    <a:pos x="399" y="114"/>
                  </a:cxn>
                  <a:cxn ang="0">
                    <a:pos x="414" y="88"/>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1"/>
                  </a:cxn>
                  <a:cxn ang="0">
                    <a:pos x="363" y="173"/>
                  </a:cxn>
                  <a:cxn ang="0">
                    <a:pos x="338" y="192"/>
                  </a:cxn>
                  <a:cxn ang="0">
                    <a:pos x="311" y="206"/>
                  </a:cxn>
                  <a:cxn ang="0">
                    <a:pos x="282" y="217"/>
                  </a:cxn>
                  <a:cxn ang="0">
                    <a:pos x="251" y="224"/>
                  </a:cxn>
                  <a:cxn ang="0">
                    <a:pos x="219" y="227"/>
                  </a:cxn>
                  <a:cxn ang="0">
                    <a:pos x="186" y="224"/>
                  </a:cxn>
                  <a:cxn ang="0">
                    <a:pos x="155" y="217"/>
                  </a:cxn>
                  <a:cxn ang="0">
                    <a:pos x="127" y="206"/>
                  </a:cxn>
                  <a:cxn ang="0">
                    <a:pos x="100" y="192"/>
                  </a:cxn>
                  <a:cxn ang="0">
                    <a:pos x="76" y="173"/>
                  </a:cxn>
                  <a:cxn ang="0">
                    <a:pos x="53" y="151"/>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8"/>
                    </a:lnTo>
                    <a:lnTo>
                      <a:pt x="38" y="114"/>
                    </a:lnTo>
                    <a:lnTo>
                      <a:pt x="56" y="137"/>
                    </a:lnTo>
                    <a:lnTo>
                      <a:pt x="78" y="157"/>
                    </a:lnTo>
                    <a:lnTo>
                      <a:pt x="102" y="176"/>
                    </a:lnTo>
                    <a:lnTo>
                      <a:pt x="128" y="189"/>
                    </a:lnTo>
                    <a:lnTo>
                      <a:pt x="157" y="200"/>
                    </a:lnTo>
                    <a:lnTo>
                      <a:pt x="187" y="207"/>
                    </a:lnTo>
                    <a:lnTo>
                      <a:pt x="219" y="209"/>
                    </a:lnTo>
                    <a:lnTo>
                      <a:pt x="250" y="207"/>
                    </a:lnTo>
                    <a:lnTo>
                      <a:pt x="280" y="200"/>
                    </a:lnTo>
                    <a:lnTo>
                      <a:pt x="309" y="189"/>
                    </a:lnTo>
                    <a:lnTo>
                      <a:pt x="335" y="176"/>
                    </a:lnTo>
                    <a:lnTo>
                      <a:pt x="360" y="157"/>
                    </a:lnTo>
                    <a:lnTo>
                      <a:pt x="381" y="137"/>
                    </a:lnTo>
                    <a:lnTo>
                      <a:pt x="399" y="114"/>
                    </a:lnTo>
                    <a:lnTo>
                      <a:pt x="414" y="88"/>
                    </a:lnTo>
                    <a:lnTo>
                      <a:pt x="426" y="60"/>
                    </a:lnTo>
                    <a:lnTo>
                      <a:pt x="433" y="31"/>
                    </a:lnTo>
                    <a:lnTo>
                      <a:pt x="437" y="0"/>
                    </a:lnTo>
                    <a:lnTo>
                      <a:pt x="437" y="3"/>
                    </a:lnTo>
                    <a:lnTo>
                      <a:pt x="438" y="5"/>
                    </a:lnTo>
                    <a:lnTo>
                      <a:pt x="438" y="8"/>
                    </a:lnTo>
                    <a:lnTo>
                      <a:pt x="436" y="41"/>
                    </a:lnTo>
                    <a:lnTo>
                      <a:pt x="429" y="71"/>
                    </a:lnTo>
                    <a:lnTo>
                      <a:pt x="417" y="100"/>
                    </a:lnTo>
                    <a:lnTo>
                      <a:pt x="403" y="127"/>
                    </a:lnTo>
                    <a:lnTo>
                      <a:pt x="384" y="151"/>
                    </a:lnTo>
                    <a:lnTo>
                      <a:pt x="363" y="173"/>
                    </a:lnTo>
                    <a:lnTo>
                      <a:pt x="338" y="192"/>
                    </a:lnTo>
                    <a:lnTo>
                      <a:pt x="311" y="206"/>
                    </a:lnTo>
                    <a:lnTo>
                      <a:pt x="282" y="217"/>
                    </a:lnTo>
                    <a:lnTo>
                      <a:pt x="251" y="224"/>
                    </a:lnTo>
                    <a:lnTo>
                      <a:pt x="219" y="227"/>
                    </a:lnTo>
                    <a:lnTo>
                      <a:pt x="186" y="224"/>
                    </a:lnTo>
                    <a:lnTo>
                      <a:pt x="155" y="217"/>
                    </a:lnTo>
                    <a:lnTo>
                      <a:pt x="127" y="206"/>
                    </a:lnTo>
                    <a:lnTo>
                      <a:pt x="100" y="192"/>
                    </a:lnTo>
                    <a:lnTo>
                      <a:pt x="76" y="173"/>
                    </a:lnTo>
                    <a:lnTo>
                      <a:pt x="53" y="151"/>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3" name="Oval 32"/>
              <p:cNvSpPr/>
              <p:nvPr/>
            </p:nvSpPr>
            <p:spPr>
              <a:xfrm>
                <a:off x="5773858" y="35375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sp>
        <p:nvSpPr>
          <p:cNvPr id="83" name="Rectangle 82"/>
          <p:cNvSpPr/>
          <p:nvPr/>
        </p:nvSpPr>
        <p:spPr>
          <a:xfrm>
            <a:off x="478968" y="3233081"/>
            <a:ext cx="3309257" cy="1904987"/>
          </a:xfrm>
          <a:prstGeom prst="rect">
            <a:avLst/>
          </a:prstGeom>
          <a:solidFill>
            <a:srgbClr val="C00000"/>
          </a:solidFill>
          <a:ln/>
        </p:spPr>
        <p:style>
          <a:lnRef idx="2">
            <a:schemeClr val="accent2">
              <a:shade val="50000"/>
            </a:schemeClr>
          </a:lnRef>
          <a:fillRef idx="1">
            <a:schemeClr val="accent2"/>
          </a:fillRef>
          <a:effectRef idx="0">
            <a:schemeClr val="accent2"/>
          </a:effectRef>
          <a:fontRef idx="minor">
            <a:schemeClr val="lt1"/>
          </a:fontRef>
        </p:style>
        <p:txBody>
          <a:bodyPr lIns="182880" rIns="182880" rtlCol="0" anchor="ctr"/>
          <a:lstStyle/>
          <a:p>
            <a:pPr marL="342900" indent="-342900">
              <a:buFont typeface="+mj-lt"/>
              <a:buAutoNum type="arabicPeriod"/>
            </a:pPr>
            <a:r>
              <a:rPr lang="en-US" sz="1800" kern="0" dirty="0" smtClean="0">
                <a:solidFill>
                  <a:prstClr val="white"/>
                </a:solidFill>
                <a:latin typeface="Cambria" panose="02040503050406030204" pitchFamily="18" charset="0"/>
                <a:ea typeface="Cambria" panose="02040503050406030204" pitchFamily="18" charset="0"/>
                <a:cs typeface="Arial" pitchFamily="34" charset="0"/>
              </a:rPr>
              <a:t>Overgrazing</a:t>
            </a:r>
          </a:p>
          <a:p>
            <a:pPr marL="342900" indent="-342900">
              <a:buFont typeface="+mj-lt"/>
              <a:buAutoNum type="arabicPeriod"/>
            </a:pPr>
            <a:r>
              <a:rPr lang="en-US" kern="0" dirty="0" smtClean="0">
                <a:solidFill>
                  <a:prstClr val="white"/>
                </a:solidFill>
                <a:latin typeface="Cambria" panose="02040503050406030204" pitchFamily="18" charset="0"/>
                <a:ea typeface="Cambria" panose="02040503050406030204" pitchFamily="18" charset="0"/>
                <a:cs typeface="Arial" pitchFamily="34" charset="0"/>
              </a:rPr>
              <a:t>Cattle ranches- Bankrupt</a:t>
            </a:r>
          </a:p>
          <a:p>
            <a:pPr marL="342900" indent="-342900">
              <a:buFont typeface="+mj-lt"/>
              <a:buAutoNum type="arabicPeriod"/>
            </a:pPr>
            <a:r>
              <a:rPr lang="en-US" sz="1800" kern="0" dirty="0" err="1" smtClean="0">
                <a:solidFill>
                  <a:prstClr val="white"/>
                </a:solidFill>
                <a:latin typeface="Cambria" panose="02040503050406030204" pitchFamily="18" charset="0"/>
                <a:ea typeface="Cambria" panose="02040503050406030204" pitchFamily="18" charset="0"/>
                <a:cs typeface="Arial" pitchFamily="34" charset="0"/>
              </a:rPr>
              <a:t>Deserification</a:t>
            </a:r>
            <a:endParaRPr lang="en-US" sz="1800" kern="0" dirty="0" smtClean="0">
              <a:solidFill>
                <a:prstClr val="white"/>
              </a:solidFill>
              <a:latin typeface="Cambria" panose="02040503050406030204" pitchFamily="18" charset="0"/>
              <a:ea typeface="Cambria" panose="02040503050406030204" pitchFamily="18" charset="0"/>
              <a:cs typeface="Arial" pitchFamily="34" charset="0"/>
            </a:endParaRPr>
          </a:p>
          <a:p>
            <a:pPr marL="342900" indent="-342900">
              <a:buFont typeface="+mj-lt"/>
              <a:buAutoNum type="arabicPeriod"/>
            </a:pPr>
            <a:r>
              <a:rPr lang="en-US" kern="0" dirty="0" smtClean="0">
                <a:solidFill>
                  <a:prstClr val="white"/>
                </a:solidFill>
                <a:latin typeface="Cambria" panose="02040503050406030204" pitchFamily="18" charset="0"/>
                <a:ea typeface="Cambria" panose="02040503050406030204" pitchFamily="18" charset="0"/>
                <a:cs typeface="Arial" pitchFamily="34" charset="0"/>
              </a:rPr>
              <a:t>Greenhouse gases</a:t>
            </a:r>
          </a:p>
          <a:p>
            <a:pPr marL="342900" indent="-342900">
              <a:buFont typeface="+mj-lt"/>
              <a:buAutoNum type="arabicPeriod"/>
            </a:pPr>
            <a:r>
              <a:rPr lang="en-US" sz="1800" kern="0" dirty="0" smtClean="0">
                <a:solidFill>
                  <a:prstClr val="white"/>
                </a:solidFill>
                <a:latin typeface="Cambria" panose="02040503050406030204" pitchFamily="18" charset="0"/>
                <a:ea typeface="Cambria" panose="02040503050406030204" pitchFamily="18" charset="0"/>
                <a:cs typeface="Arial" pitchFamily="34" charset="0"/>
              </a:rPr>
              <a:t>Child Mortality</a:t>
            </a:r>
          </a:p>
          <a:p>
            <a:pPr marL="342900" indent="-342900">
              <a:buFont typeface="+mj-lt"/>
              <a:buAutoNum type="arabicPeriod"/>
            </a:pPr>
            <a:endParaRPr lang="en-US" sz="1800" kern="0" dirty="0">
              <a:solidFill>
                <a:prstClr val="white"/>
              </a:solidFill>
              <a:latin typeface="Cambria" panose="02040503050406030204" pitchFamily="18" charset="0"/>
              <a:ea typeface="Cambria" panose="02040503050406030204" pitchFamily="18" charset="0"/>
              <a:cs typeface="Arial" pitchFamily="34" charset="0"/>
            </a:endParaRPr>
          </a:p>
        </p:txBody>
      </p:sp>
      <p:grpSp>
        <p:nvGrpSpPr>
          <p:cNvPr id="7" name="Group 38"/>
          <p:cNvGrpSpPr/>
          <p:nvPr/>
        </p:nvGrpSpPr>
        <p:grpSpPr>
          <a:xfrm>
            <a:off x="4953702" y="153303"/>
            <a:ext cx="1776606" cy="2835299"/>
            <a:chOff x="1903412" y="1676400"/>
            <a:chExt cx="1776606" cy="2835299"/>
          </a:xfrm>
        </p:grpSpPr>
        <p:sp>
          <p:nvSpPr>
            <p:cNvPr id="41" name="Freeform 7"/>
            <p:cNvSpPr>
              <a:spLocks/>
            </p:cNvSpPr>
            <p:nvPr/>
          </p:nvSpPr>
          <p:spPr bwMode="auto">
            <a:xfrm>
              <a:off x="2239650" y="1690031"/>
              <a:ext cx="1114733" cy="2809552"/>
            </a:xfrm>
            <a:custGeom>
              <a:avLst/>
              <a:gdLst/>
              <a:ahLst/>
              <a:cxnLst>
                <a:cxn ang="0">
                  <a:pos x="79" y="0"/>
                </a:cxn>
                <a:cxn ang="0">
                  <a:pos x="657" y="0"/>
                </a:cxn>
                <a:cxn ang="0">
                  <a:pos x="675" y="2"/>
                </a:cxn>
                <a:cxn ang="0">
                  <a:pos x="691" y="8"/>
                </a:cxn>
                <a:cxn ang="0">
                  <a:pos x="706" y="17"/>
                </a:cxn>
                <a:cxn ang="0">
                  <a:pos x="718" y="29"/>
                </a:cxn>
                <a:cxn ang="0">
                  <a:pos x="728" y="44"/>
                </a:cxn>
                <a:cxn ang="0">
                  <a:pos x="733" y="60"/>
                </a:cxn>
                <a:cxn ang="0">
                  <a:pos x="736" y="79"/>
                </a:cxn>
                <a:cxn ang="0">
                  <a:pos x="736" y="1776"/>
                </a:cxn>
                <a:cxn ang="0">
                  <a:pos x="733" y="1794"/>
                </a:cxn>
                <a:cxn ang="0">
                  <a:pos x="728" y="1811"/>
                </a:cxn>
                <a:cxn ang="0">
                  <a:pos x="718" y="1825"/>
                </a:cxn>
                <a:cxn ang="0">
                  <a:pos x="706" y="1838"/>
                </a:cxn>
                <a:cxn ang="0">
                  <a:pos x="691" y="1847"/>
                </a:cxn>
                <a:cxn ang="0">
                  <a:pos x="675" y="1853"/>
                </a:cxn>
                <a:cxn ang="0">
                  <a:pos x="657" y="1855"/>
                </a:cxn>
                <a:cxn ang="0">
                  <a:pos x="79" y="1855"/>
                </a:cxn>
                <a:cxn ang="0">
                  <a:pos x="61" y="1853"/>
                </a:cxn>
                <a:cxn ang="0">
                  <a:pos x="44" y="1847"/>
                </a:cxn>
                <a:cxn ang="0">
                  <a:pos x="30" y="1838"/>
                </a:cxn>
                <a:cxn ang="0">
                  <a:pos x="17" y="1825"/>
                </a:cxn>
                <a:cxn ang="0">
                  <a:pos x="8" y="1811"/>
                </a:cxn>
                <a:cxn ang="0">
                  <a:pos x="2" y="1794"/>
                </a:cxn>
                <a:cxn ang="0">
                  <a:pos x="0" y="1776"/>
                </a:cxn>
                <a:cxn ang="0">
                  <a:pos x="0" y="79"/>
                </a:cxn>
                <a:cxn ang="0">
                  <a:pos x="2" y="60"/>
                </a:cxn>
                <a:cxn ang="0">
                  <a:pos x="8" y="44"/>
                </a:cxn>
                <a:cxn ang="0">
                  <a:pos x="17" y="29"/>
                </a:cxn>
                <a:cxn ang="0">
                  <a:pos x="30" y="17"/>
                </a:cxn>
                <a:cxn ang="0">
                  <a:pos x="44" y="8"/>
                </a:cxn>
                <a:cxn ang="0">
                  <a:pos x="61" y="2"/>
                </a:cxn>
                <a:cxn ang="0">
                  <a:pos x="79" y="0"/>
                </a:cxn>
              </a:cxnLst>
              <a:rect l="0" t="0" r="r" b="b"/>
              <a:pathLst>
                <a:path w="736" h="1855">
                  <a:moveTo>
                    <a:pt x="79" y="0"/>
                  </a:moveTo>
                  <a:lnTo>
                    <a:pt x="657" y="0"/>
                  </a:lnTo>
                  <a:lnTo>
                    <a:pt x="675" y="2"/>
                  </a:lnTo>
                  <a:lnTo>
                    <a:pt x="691" y="8"/>
                  </a:lnTo>
                  <a:lnTo>
                    <a:pt x="706" y="17"/>
                  </a:lnTo>
                  <a:lnTo>
                    <a:pt x="718" y="29"/>
                  </a:lnTo>
                  <a:lnTo>
                    <a:pt x="728" y="44"/>
                  </a:lnTo>
                  <a:lnTo>
                    <a:pt x="733" y="60"/>
                  </a:lnTo>
                  <a:lnTo>
                    <a:pt x="736" y="79"/>
                  </a:lnTo>
                  <a:lnTo>
                    <a:pt x="736" y="1776"/>
                  </a:lnTo>
                  <a:lnTo>
                    <a:pt x="733" y="1794"/>
                  </a:lnTo>
                  <a:lnTo>
                    <a:pt x="728" y="1811"/>
                  </a:lnTo>
                  <a:lnTo>
                    <a:pt x="718" y="1825"/>
                  </a:lnTo>
                  <a:lnTo>
                    <a:pt x="706" y="1838"/>
                  </a:lnTo>
                  <a:lnTo>
                    <a:pt x="691" y="1847"/>
                  </a:lnTo>
                  <a:lnTo>
                    <a:pt x="675" y="1853"/>
                  </a:lnTo>
                  <a:lnTo>
                    <a:pt x="657" y="1855"/>
                  </a:lnTo>
                  <a:lnTo>
                    <a:pt x="79" y="1855"/>
                  </a:lnTo>
                  <a:lnTo>
                    <a:pt x="61" y="1853"/>
                  </a:lnTo>
                  <a:lnTo>
                    <a:pt x="44" y="1847"/>
                  </a:lnTo>
                  <a:lnTo>
                    <a:pt x="30" y="1838"/>
                  </a:lnTo>
                  <a:lnTo>
                    <a:pt x="17" y="1825"/>
                  </a:lnTo>
                  <a:lnTo>
                    <a:pt x="8" y="1811"/>
                  </a:lnTo>
                  <a:lnTo>
                    <a:pt x="2" y="1794"/>
                  </a:lnTo>
                  <a:lnTo>
                    <a:pt x="0" y="1776"/>
                  </a:lnTo>
                  <a:lnTo>
                    <a:pt x="0" y="79"/>
                  </a:lnTo>
                  <a:lnTo>
                    <a:pt x="2" y="60"/>
                  </a:lnTo>
                  <a:lnTo>
                    <a:pt x="8" y="44"/>
                  </a:lnTo>
                  <a:lnTo>
                    <a:pt x="17" y="29"/>
                  </a:lnTo>
                  <a:lnTo>
                    <a:pt x="30" y="17"/>
                  </a:lnTo>
                  <a:lnTo>
                    <a:pt x="44" y="8"/>
                  </a:lnTo>
                  <a:lnTo>
                    <a:pt x="61" y="2"/>
                  </a:lnTo>
                  <a:lnTo>
                    <a:pt x="79" y="0"/>
                  </a:lnTo>
                  <a:close/>
                </a:path>
              </a:pathLst>
            </a:custGeom>
            <a:gradFill flip="none" rotWithShape="1">
              <a:gsLst>
                <a:gs pos="0">
                  <a:schemeClr val="tx1">
                    <a:lumMod val="95000"/>
                    <a:lumOff val="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2" name="Freeform 8"/>
            <p:cNvSpPr>
              <a:spLocks noEditPoints="1"/>
            </p:cNvSpPr>
            <p:nvPr/>
          </p:nvSpPr>
          <p:spPr bwMode="auto">
            <a:xfrm>
              <a:off x="2226018" y="1676400"/>
              <a:ext cx="1140482" cy="2835299"/>
            </a:xfrm>
            <a:custGeom>
              <a:avLst/>
              <a:gdLst/>
              <a:ahLst/>
              <a:cxnLst>
                <a:cxn ang="0">
                  <a:pos x="72" y="19"/>
                </a:cxn>
                <a:cxn ang="0">
                  <a:pos x="44" y="33"/>
                </a:cxn>
                <a:cxn ang="0">
                  <a:pos x="25" y="56"/>
                </a:cxn>
                <a:cxn ang="0">
                  <a:pos x="18" y="88"/>
                </a:cxn>
                <a:cxn ang="0">
                  <a:pos x="20" y="1801"/>
                </a:cxn>
                <a:cxn ang="0">
                  <a:pos x="33" y="1829"/>
                </a:cxn>
                <a:cxn ang="0">
                  <a:pos x="57" y="1848"/>
                </a:cxn>
                <a:cxn ang="0">
                  <a:pos x="88" y="1855"/>
                </a:cxn>
                <a:cxn ang="0">
                  <a:pos x="682" y="1853"/>
                </a:cxn>
                <a:cxn ang="0">
                  <a:pos x="709" y="1840"/>
                </a:cxn>
                <a:cxn ang="0">
                  <a:pos x="729" y="1816"/>
                </a:cxn>
                <a:cxn ang="0">
                  <a:pos x="735" y="1785"/>
                </a:cxn>
                <a:cxn ang="0">
                  <a:pos x="734" y="72"/>
                </a:cxn>
                <a:cxn ang="0">
                  <a:pos x="720" y="44"/>
                </a:cxn>
                <a:cxn ang="0">
                  <a:pos x="697" y="25"/>
                </a:cxn>
                <a:cxn ang="0">
                  <a:pos x="666" y="18"/>
                </a:cxn>
                <a:cxn ang="0">
                  <a:pos x="88" y="0"/>
                </a:cxn>
                <a:cxn ang="0">
                  <a:pos x="686" y="3"/>
                </a:cxn>
                <a:cxn ang="0">
                  <a:pos x="720" y="19"/>
                </a:cxn>
                <a:cxn ang="0">
                  <a:pos x="744" y="49"/>
                </a:cxn>
                <a:cxn ang="0">
                  <a:pos x="753" y="88"/>
                </a:cxn>
                <a:cxn ang="0">
                  <a:pos x="751" y="1805"/>
                </a:cxn>
                <a:cxn ang="0">
                  <a:pos x="734" y="1840"/>
                </a:cxn>
                <a:cxn ang="0">
                  <a:pos x="704" y="1863"/>
                </a:cxn>
                <a:cxn ang="0">
                  <a:pos x="666" y="1872"/>
                </a:cxn>
                <a:cxn ang="0">
                  <a:pos x="68" y="1870"/>
                </a:cxn>
                <a:cxn ang="0">
                  <a:pos x="33" y="1853"/>
                </a:cxn>
                <a:cxn ang="0">
                  <a:pos x="10" y="1824"/>
                </a:cxn>
                <a:cxn ang="0">
                  <a:pos x="0" y="1785"/>
                </a:cxn>
                <a:cxn ang="0">
                  <a:pos x="3" y="67"/>
                </a:cxn>
                <a:cxn ang="0">
                  <a:pos x="20" y="33"/>
                </a:cxn>
                <a:cxn ang="0">
                  <a:pos x="50" y="9"/>
                </a:cxn>
                <a:cxn ang="0">
                  <a:pos x="88" y="0"/>
                </a:cxn>
              </a:cxnLst>
              <a:rect l="0" t="0" r="r" b="b"/>
              <a:pathLst>
                <a:path w="753" h="1872">
                  <a:moveTo>
                    <a:pt x="88" y="18"/>
                  </a:moveTo>
                  <a:lnTo>
                    <a:pt x="72" y="19"/>
                  </a:lnTo>
                  <a:lnTo>
                    <a:pt x="57" y="25"/>
                  </a:lnTo>
                  <a:lnTo>
                    <a:pt x="44" y="33"/>
                  </a:lnTo>
                  <a:lnTo>
                    <a:pt x="33" y="44"/>
                  </a:lnTo>
                  <a:lnTo>
                    <a:pt x="25" y="56"/>
                  </a:lnTo>
                  <a:lnTo>
                    <a:pt x="20" y="72"/>
                  </a:lnTo>
                  <a:lnTo>
                    <a:pt x="18" y="88"/>
                  </a:lnTo>
                  <a:lnTo>
                    <a:pt x="18" y="1785"/>
                  </a:lnTo>
                  <a:lnTo>
                    <a:pt x="20" y="1801"/>
                  </a:lnTo>
                  <a:lnTo>
                    <a:pt x="25" y="1816"/>
                  </a:lnTo>
                  <a:lnTo>
                    <a:pt x="33" y="1829"/>
                  </a:lnTo>
                  <a:lnTo>
                    <a:pt x="44" y="1840"/>
                  </a:lnTo>
                  <a:lnTo>
                    <a:pt x="57" y="1848"/>
                  </a:lnTo>
                  <a:lnTo>
                    <a:pt x="72" y="1853"/>
                  </a:lnTo>
                  <a:lnTo>
                    <a:pt x="88" y="1855"/>
                  </a:lnTo>
                  <a:lnTo>
                    <a:pt x="666" y="1855"/>
                  </a:lnTo>
                  <a:lnTo>
                    <a:pt x="682" y="1853"/>
                  </a:lnTo>
                  <a:lnTo>
                    <a:pt x="697" y="1848"/>
                  </a:lnTo>
                  <a:lnTo>
                    <a:pt x="709" y="1840"/>
                  </a:lnTo>
                  <a:lnTo>
                    <a:pt x="720" y="1829"/>
                  </a:lnTo>
                  <a:lnTo>
                    <a:pt x="729" y="1816"/>
                  </a:lnTo>
                  <a:lnTo>
                    <a:pt x="734" y="1801"/>
                  </a:lnTo>
                  <a:lnTo>
                    <a:pt x="735" y="1785"/>
                  </a:lnTo>
                  <a:lnTo>
                    <a:pt x="735" y="88"/>
                  </a:lnTo>
                  <a:lnTo>
                    <a:pt x="734" y="72"/>
                  </a:lnTo>
                  <a:lnTo>
                    <a:pt x="729" y="56"/>
                  </a:lnTo>
                  <a:lnTo>
                    <a:pt x="720" y="44"/>
                  </a:lnTo>
                  <a:lnTo>
                    <a:pt x="709" y="33"/>
                  </a:lnTo>
                  <a:lnTo>
                    <a:pt x="697" y="25"/>
                  </a:lnTo>
                  <a:lnTo>
                    <a:pt x="682" y="19"/>
                  </a:lnTo>
                  <a:lnTo>
                    <a:pt x="666" y="18"/>
                  </a:lnTo>
                  <a:lnTo>
                    <a:pt x="88" y="18"/>
                  </a:lnTo>
                  <a:close/>
                  <a:moveTo>
                    <a:pt x="88" y="0"/>
                  </a:moveTo>
                  <a:lnTo>
                    <a:pt x="666" y="0"/>
                  </a:lnTo>
                  <a:lnTo>
                    <a:pt x="686" y="3"/>
                  </a:lnTo>
                  <a:lnTo>
                    <a:pt x="704" y="9"/>
                  </a:lnTo>
                  <a:lnTo>
                    <a:pt x="720" y="19"/>
                  </a:lnTo>
                  <a:lnTo>
                    <a:pt x="734" y="33"/>
                  </a:lnTo>
                  <a:lnTo>
                    <a:pt x="744" y="49"/>
                  </a:lnTo>
                  <a:lnTo>
                    <a:pt x="751" y="67"/>
                  </a:lnTo>
                  <a:lnTo>
                    <a:pt x="753" y="88"/>
                  </a:lnTo>
                  <a:lnTo>
                    <a:pt x="753" y="1785"/>
                  </a:lnTo>
                  <a:lnTo>
                    <a:pt x="751" y="1805"/>
                  </a:lnTo>
                  <a:lnTo>
                    <a:pt x="744" y="1824"/>
                  </a:lnTo>
                  <a:lnTo>
                    <a:pt x="734" y="1840"/>
                  </a:lnTo>
                  <a:lnTo>
                    <a:pt x="720" y="1853"/>
                  </a:lnTo>
                  <a:lnTo>
                    <a:pt x="704" y="1863"/>
                  </a:lnTo>
                  <a:lnTo>
                    <a:pt x="686" y="1870"/>
                  </a:lnTo>
                  <a:lnTo>
                    <a:pt x="666" y="1872"/>
                  </a:lnTo>
                  <a:lnTo>
                    <a:pt x="88" y="1872"/>
                  </a:lnTo>
                  <a:lnTo>
                    <a:pt x="68" y="1870"/>
                  </a:lnTo>
                  <a:lnTo>
                    <a:pt x="50" y="1863"/>
                  </a:lnTo>
                  <a:lnTo>
                    <a:pt x="33" y="1853"/>
                  </a:lnTo>
                  <a:lnTo>
                    <a:pt x="20" y="1840"/>
                  </a:lnTo>
                  <a:lnTo>
                    <a:pt x="10" y="1824"/>
                  </a:lnTo>
                  <a:lnTo>
                    <a:pt x="3" y="1805"/>
                  </a:lnTo>
                  <a:lnTo>
                    <a:pt x="0" y="1785"/>
                  </a:lnTo>
                  <a:lnTo>
                    <a:pt x="0" y="88"/>
                  </a:lnTo>
                  <a:lnTo>
                    <a:pt x="3" y="67"/>
                  </a:lnTo>
                  <a:lnTo>
                    <a:pt x="10" y="49"/>
                  </a:lnTo>
                  <a:lnTo>
                    <a:pt x="20" y="33"/>
                  </a:lnTo>
                  <a:lnTo>
                    <a:pt x="33" y="19"/>
                  </a:lnTo>
                  <a:lnTo>
                    <a:pt x="50" y="9"/>
                  </a:lnTo>
                  <a:lnTo>
                    <a:pt x="68" y="3"/>
                  </a:lnTo>
                  <a:lnTo>
                    <a:pt x="88" y="0"/>
                  </a:lnTo>
                  <a:close/>
                </a:path>
              </a:pathLst>
            </a:custGeom>
            <a:gradFill flip="none" rotWithShape="1">
              <a:gsLst>
                <a:gs pos="0">
                  <a:schemeClr val="tx1">
                    <a:lumMod val="75000"/>
                    <a:lumOff val="25000"/>
                    <a:shade val="30000"/>
                    <a:satMod val="115000"/>
                  </a:schemeClr>
                </a:gs>
                <a:gs pos="50000">
                  <a:schemeClr val="tx1">
                    <a:lumMod val="75000"/>
                    <a:lumOff val="25000"/>
                    <a:shade val="67500"/>
                    <a:satMod val="11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3" name="Freeform 24"/>
            <p:cNvSpPr>
              <a:spLocks/>
            </p:cNvSpPr>
            <p:nvPr/>
          </p:nvSpPr>
          <p:spPr bwMode="auto">
            <a:xfrm>
              <a:off x="1903412" y="1853606"/>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4" name="Freeform 25"/>
            <p:cNvSpPr>
              <a:spLocks/>
            </p:cNvSpPr>
            <p:nvPr/>
          </p:nvSpPr>
          <p:spPr bwMode="auto">
            <a:xfrm>
              <a:off x="1903412" y="2724491"/>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5" name="Freeform 26"/>
            <p:cNvSpPr>
              <a:spLocks/>
            </p:cNvSpPr>
            <p:nvPr/>
          </p:nvSpPr>
          <p:spPr bwMode="auto">
            <a:xfrm>
              <a:off x="1903412" y="3554483"/>
              <a:ext cx="322607" cy="757291"/>
            </a:xfrm>
            <a:custGeom>
              <a:avLst/>
              <a:gdLst/>
              <a:ahLst/>
              <a:cxnLst>
                <a:cxn ang="0">
                  <a:pos x="0" y="0"/>
                </a:cxn>
                <a:cxn ang="0">
                  <a:pos x="213" y="0"/>
                </a:cxn>
                <a:cxn ang="0">
                  <a:pos x="213" y="500"/>
                </a:cxn>
                <a:cxn ang="0">
                  <a:pos x="163" y="500"/>
                </a:cxn>
                <a:cxn ang="0">
                  <a:pos x="163" y="250"/>
                </a:cxn>
                <a:cxn ang="0">
                  <a:pos x="0" y="0"/>
                </a:cxn>
              </a:cxnLst>
              <a:rect l="0" t="0" r="r" b="b"/>
              <a:pathLst>
                <a:path w="213" h="500">
                  <a:moveTo>
                    <a:pt x="0" y="0"/>
                  </a:moveTo>
                  <a:lnTo>
                    <a:pt x="213" y="0"/>
                  </a:lnTo>
                  <a:lnTo>
                    <a:pt x="213" y="500"/>
                  </a:lnTo>
                  <a:lnTo>
                    <a:pt x="163" y="500"/>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6" name="Freeform 27"/>
            <p:cNvSpPr>
              <a:spLocks/>
            </p:cNvSpPr>
            <p:nvPr/>
          </p:nvSpPr>
          <p:spPr bwMode="auto">
            <a:xfrm>
              <a:off x="3358926" y="1853606"/>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7" name="Freeform 28"/>
            <p:cNvSpPr>
              <a:spLocks/>
            </p:cNvSpPr>
            <p:nvPr/>
          </p:nvSpPr>
          <p:spPr bwMode="auto">
            <a:xfrm>
              <a:off x="3358926" y="2724491"/>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48" name="Freeform 29"/>
            <p:cNvSpPr>
              <a:spLocks/>
            </p:cNvSpPr>
            <p:nvPr/>
          </p:nvSpPr>
          <p:spPr bwMode="auto">
            <a:xfrm>
              <a:off x="3358926" y="3554483"/>
              <a:ext cx="321092" cy="757291"/>
            </a:xfrm>
            <a:custGeom>
              <a:avLst/>
              <a:gdLst/>
              <a:ahLst/>
              <a:cxnLst>
                <a:cxn ang="0">
                  <a:pos x="0" y="0"/>
                </a:cxn>
                <a:cxn ang="0">
                  <a:pos x="212" y="0"/>
                </a:cxn>
                <a:cxn ang="0">
                  <a:pos x="50" y="250"/>
                </a:cxn>
                <a:cxn ang="0">
                  <a:pos x="50" y="500"/>
                </a:cxn>
                <a:cxn ang="0">
                  <a:pos x="0" y="500"/>
                </a:cxn>
                <a:cxn ang="0">
                  <a:pos x="0" y="0"/>
                </a:cxn>
              </a:cxnLst>
              <a:rect l="0" t="0" r="r" b="b"/>
              <a:pathLst>
                <a:path w="212" h="500">
                  <a:moveTo>
                    <a:pt x="0" y="0"/>
                  </a:moveTo>
                  <a:lnTo>
                    <a:pt x="212" y="0"/>
                  </a:lnTo>
                  <a:lnTo>
                    <a:pt x="50" y="250"/>
                  </a:lnTo>
                  <a:lnTo>
                    <a:pt x="50" y="500"/>
                  </a:lnTo>
                  <a:lnTo>
                    <a:pt x="0" y="50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8" name="Group 48"/>
            <p:cNvGrpSpPr/>
            <p:nvPr/>
          </p:nvGrpSpPr>
          <p:grpSpPr>
            <a:xfrm>
              <a:off x="2442604" y="1894500"/>
              <a:ext cx="708825" cy="707311"/>
              <a:chOff x="5722938" y="1676401"/>
              <a:chExt cx="742950" cy="741363"/>
            </a:xfrm>
            <a:effectLst>
              <a:outerShdw blurRad="38100" dist="63500" dir="2700000" algn="tl" rotWithShape="0">
                <a:prstClr val="black">
                  <a:alpha val="99000"/>
                </a:prstClr>
              </a:outerShdw>
            </a:effectLst>
          </p:grpSpPr>
          <p:sp>
            <p:nvSpPr>
              <p:cNvPr id="58" name="Freeform 17"/>
              <p:cNvSpPr>
                <a:spLocks/>
              </p:cNvSpPr>
              <p:nvPr/>
            </p:nvSpPr>
            <p:spPr bwMode="auto">
              <a:xfrm>
                <a:off x="5722938" y="1676401"/>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9"/>
                  </a:cxn>
                  <a:cxn ang="0">
                    <a:pos x="377" y="418"/>
                  </a:cxn>
                  <a:cxn ang="0">
                    <a:pos x="352" y="435"/>
                  </a:cxn>
                  <a:cxn ang="0">
                    <a:pos x="325" y="449"/>
                  </a:cxn>
                  <a:cxn ang="0">
                    <a:pos x="296" y="459"/>
                  </a:cxn>
                  <a:cxn ang="0">
                    <a:pos x="266" y="465"/>
                  </a:cxn>
                  <a:cxn ang="0">
                    <a:pos x="234" y="467"/>
                  </a:cxn>
                  <a:cxn ang="0">
                    <a:pos x="202" y="465"/>
                  </a:cxn>
                  <a:cxn ang="0">
                    <a:pos x="171" y="459"/>
                  </a:cxn>
                  <a:cxn ang="0">
                    <a:pos x="142" y="449"/>
                  </a:cxn>
                  <a:cxn ang="0">
                    <a:pos x="116" y="435"/>
                  </a:cxn>
                  <a:cxn ang="0">
                    <a:pos x="91" y="418"/>
                  </a:cxn>
                  <a:cxn ang="0">
                    <a:pos x="68" y="399"/>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9"/>
                    </a:lnTo>
                    <a:lnTo>
                      <a:pt x="377" y="418"/>
                    </a:lnTo>
                    <a:lnTo>
                      <a:pt x="352" y="435"/>
                    </a:lnTo>
                    <a:lnTo>
                      <a:pt x="325" y="449"/>
                    </a:lnTo>
                    <a:lnTo>
                      <a:pt x="296" y="459"/>
                    </a:lnTo>
                    <a:lnTo>
                      <a:pt x="266" y="465"/>
                    </a:lnTo>
                    <a:lnTo>
                      <a:pt x="234" y="467"/>
                    </a:lnTo>
                    <a:lnTo>
                      <a:pt x="202" y="465"/>
                    </a:lnTo>
                    <a:lnTo>
                      <a:pt x="171" y="459"/>
                    </a:lnTo>
                    <a:lnTo>
                      <a:pt x="142" y="449"/>
                    </a:lnTo>
                    <a:lnTo>
                      <a:pt x="116" y="435"/>
                    </a:lnTo>
                    <a:lnTo>
                      <a:pt x="91" y="418"/>
                    </a:lnTo>
                    <a:lnTo>
                      <a:pt x="68" y="399"/>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9" name="Freeform 18"/>
              <p:cNvSpPr>
                <a:spLocks/>
              </p:cNvSpPr>
              <p:nvPr/>
            </p:nvSpPr>
            <p:spPr bwMode="auto">
              <a:xfrm>
                <a:off x="5746750" y="2032001"/>
                <a:ext cx="695325" cy="360363"/>
              </a:xfrm>
              <a:custGeom>
                <a:avLst/>
                <a:gdLst/>
                <a:ahLst/>
                <a:cxnLst>
                  <a:cxn ang="0">
                    <a:pos x="0" y="0"/>
                  </a:cxn>
                  <a:cxn ang="0">
                    <a:pos x="4" y="31"/>
                  </a:cxn>
                  <a:cxn ang="0">
                    <a:pos x="12" y="61"/>
                  </a:cxn>
                  <a:cxn ang="0">
                    <a:pos x="23" y="89"/>
                  </a:cxn>
                  <a:cxn ang="0">
                    <a:pos x="38" y="115"/>
                  </a:cxn>
                  <a:cxn ang="0">
                    <a:pos x="56" y="138"/>
                  </a:cxn>
                  <a:cxn ang="0">
                    <a:pos x="78" y="159"/>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9"/>
                  </a:cxn>
                  <a:cxn ang="0">
                    <a:pos x="381" y="138"/>
                  </a:cxn>
                  <a:cxn ang="0">
                    <a:pos x="399" y="115"/>
                  </a:cxn>
                  <a:cxn ang="0">
                    <a:pos x="414" y="89"/>
                  </a:cxn>
                  <a:cxn ang="0">
                    <a:pos x="426" y="61"/>
                  </a:cxn>
                  <a:cxn ang="0">
                    <a:pos x="433" y="31"/>
                  </a:cxn>
                  <a:cxn ang="0">
                    <a:pos x="437" y="0"/>
                  </a:cxn>
                  <a:cxn ang="0">
                    <a:pos x="437" y="3"/>
                  </a:cxn>
                  <a:cxn ang="0">
                    <a:pos x="438" y="6"/>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5"/>
                  </a:cxn>
                  <a:cxn ang="0">
                    <a:pos x="219" y="227"/>
                  </a:cxn>
                  <a:cxn ang="0">
                    <a:pos x="186" y="225"/>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1"/>
                    </a:lnTo>
                    <a:lnTo>
                      <a:pt x="23" y="89"/>
                    </a:lnTo>
                    <a:lnTo>
                      <a:pt x="38" y="115"/>
                    </a:lnTo>
                    <a:lnTo>
                      <a:pt x="56" y="138"/>
                    </a:lnTo>
                    <a:lnTo>
                      <a:pt x="78" y="159"/>
                    </a:lnTo>
                    <a:lnTo>
                      <a:pt x="102" y="176"/>
                    </a:lnTo>
                    <a:lnTo>
                      <a:pt x="128" y="190"/>
                    </a:lnTo>
                    <a:lnTo>
                      <a:pt x="157" y="200"/>
                    </a:lnTo>
                    <a:lnTo>
                      <a:pt x="187" y="207"/>
                    </a:lnTo>
                    <a:lnTo>
                      <a:pt x="219" y="209"/>
                    </a:lnTo>
                    <a:lnTo>
                      <a:pt x="250" y="207"/>
                    </a:lnTo>
                    <a:lnTo>
                      <a:pt x="280" y="200"/>
                    </a:lnTo>
                    <a:lnTo>
                      <a:pt x="309" y="190"/>
                    </a:lnTo>
                    <a:lnTo>
                      <a:pt x="335" y="176"/>
                    </a:lnTo>
                    <a:lnTo>
                      <a:pt x="360" y="159"/>
                    </a:lnTo>
                    <a:lnTo>
                      <a:pt x="381" y="138"/>
                    </a:lnTo>
                    <a:lnTo>
                      <a:pt x="399" y="115"/>
                    </a:lnTo>
                    <a:lnTo>
                      <a:pt x="414" y="89"/>
                    </a:lnTo>
                    <a:lnTo>
                      <a:pt x="426" y="61"/>
                    </a:lnTo>
                    <a:lnTo>
                      <a:pt x="433" y="31"/>
                    </a:lnTo>
                    <a:lnTo>
                      <a:pt x="437" y="0"/>
                    </a:lnTo>
                    <a:lnTo>
                      <a:pt x="437" y="3"/>
                    </a:lnTo>
                    <a:lnTo>
                      <a:pt x="438" y="6"/>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5"/>
                    </a:lnTo>
                    <a:lnTo>
                      <a:pt x="219" y="227"/>
                    </a:lnTo>
                    <a:lnTo>
                      <a:pt x="186" y="225"/>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0" name="Oval 59"/>
              <p:cNvSpPr/>
              <p:nvPr/>
            </p:nvSpPr>
            <p:spPr>
              <a:xfrm>
                <a:off x="5773858" y="1719807"/>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9" name="Group 49"/>
            <p:cNvGrpSpPr/>
            <p:nvPr/>
          </p:nvGrpSpPr>
          <p:grpSpPr>
            <a:xfrm>
              <a:off x="2442604" y="2756297"/>
              <a:ext cx="708825" cy="707311"/>
              <a:chOff x="5722938" y="2579688"/>
              <a:chExt cx="742950" cy="741363"/>
            </a:xfrm>
            <a:effectLst>
              <a:outerShdw blurRad="38100" dist="63500" dir="2700000" algn="tl" rotWithShape="0">
                <a:prstClr val="black">
                  <a:alpha val="99000"/>
                </a:prstClr>
              </a:outerShdw>
            </a:effectLst>
          </p:grpSpPr>
          <p:sp>
            <p:nvSpPr>
              <p:cNvPr id="55" name="Freeform 13"/>
              <p:cNvSpPr>
                <a:spLocks/>
              </p:cNvSpPr>
              <p:nvPr/>
            </p:nvSpPr>
            <p:spPr bwMode="auto">
              <a:xfrm>
                <a:off x="5722938" y="2579688"/>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8"/>
                  </a:cxn>
                  <a:cxn ang="0">
                    <a:pos x="377" y="418"/>
                  </a:cxn>
                  <a:cxn ang="0">
                    <a:pos x="352" y="435"/>
                  </a:cxn>
                  <a:cxn ang="0">
                    <a:pos x="325" y="448"/>
                  </a:cxn>
                  <a:cxn ang="0">
                    <a:pos x="296" y="458"/>
                  </a:cxn>
                  <a:cxn ang="0">
                    <a:pos x="266" y="464"/>
                  </a:cxn>
                  <a:cxn ang="0">
                    <a:pos x="234" y="467"/>
                  </a:cxn>
                  <a:cxn ang="0">
                    <a:pos x="202" y="464"/>
                  </a:cxn>
                  <a:cxn ang="0">
                    <a:pos x="171" y="458"/>
                  </a:cxn>
                  <a:cxn ang="0">
                    <a:pos x="142" y="448"/>
                  </a:cxn>
                  <a:cxn ang="0">
                    <a:pos x="116" y="435"/>
                  </a:cxn>
                  <a:cxn ang="0">
                    <a:pos x="91" y="418"/>
                  </a:cxn>
                  <a:cxn ang="0">
                    <a:pos x="68" y="398"/>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8"/>
                    </a:lnTo>
                    <a:lnTo>
                      <a:pt x="377" y="418"/>
                    </a:lnTo>
                    <a:lnTo>
                      <a:pt x="352" y="435"/>
                    </a:lnTo>
                    <a:lnTo>
                      <a:pt x="325" y="448"/>
                    </a:lnTo>
                    <a:lnTo>
                      <a:pt x="296" y="458"/>
                    </a:lnTo>
                    <a:lnTo>
                      <a:pt x="266" y="464"/>
                    </a:lnTo>
                    <a:lnTo>
                      <a:pt x="234" y="467"/>
                    </a:lnTo>
                    <a:lnTo>
                      <a:pt x="202" y="464"/>
                    </a:lnTo>
                    <a:lnTo>
                      <a:pt x="171" y="458"/>
                    </a:lnTo>
                    <a:lnTo>
                      <a:pt x="142" y="448"/>
                    </a:lnTo>
                    <a:lnTo>
                      <a:pt x="116" y="435"/>
                    </a:lnTo>
                    <a:lnTo>
                      <a:pt x="91" y="418"/>
                    </a:lnTo>
                    <a:lnTo>
                      <a:pt x="68" y="398"/>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rgbClr val="F8E512"/>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6" name="Freeform 14"/>
              <p:cNvSpPr>
                <a:spLocks/>
              </p:cNvSpPr>
              <p:nvPr/>
            </p:nvSpPr>
            <p:spPr bwMode="auto">
              <a:xfrm>
                <a:off x="5746750" y="2935288"/>
                <a:ext cx="695325" cy="360363"/>
              </a:xfrm>
              <a:custGeom>
                <a:avLst/>
                <a:gdLst/>
                <a:ahLst/>
                <a:cxnLst>
                  <a:cxn ang="0">
                    <a:pos x="0" y="0"/>
                  </a:cxn>
                  <a:cxn ang="0">
                    <a:pos x="4" y="31"/>
                  </a:cxn>
                  <a:cxn ang="0">
                    <a:pos x="12" y="60"/>
                  </a:cxn>
                  <a:cxn ang="0">
                    <a:pos x="23" y="89"/>
                  </a:cxn>
                  <a:cxn ang="0">
                    <a:pos x="38" y="114"/>
                  </a:cxn>
                  <a:cxn ang="0">
                    <a:pos x="56" y="137"/>
                  </a:cxn>
                  <a:cxn ang="0">
                    <a:pos x="78" y="158"/>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8"/>
                  </a:cxn>
                  <a:cxn ang="0">
                    <a:pos x="381" y="137"/>
                  </a:cxn>
                  <a:cxn ang="0">
                    <a:pos x="399" y="114"/>
                  </a:cxn>
                  <a:cxn ang="0">
                    <a:pos x="414" y="89"/>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4"/>
                  </a:cxn>
                  <a:cxn ang="0">
                    <a:pos x="219" y="227"/>
                  </a:cxn>
                  <a:cxn ang="0">
                    <a:pos x="186" y="224"/>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9"/>
                    </a:lnTo>
                    <a:lnTo>
                      <a:pt x="38" y="114"/>
                    </a:lnTo>
                    <a:lnTo>
                      <a:pt x="56" y="137"/>
                    </a:lnTo>
                    <a:lnTo>
                      <a:pt x="78" y="158"/>
                    </a:lnTo>
                    <a:lnTo>
                      <a:pt x="102" y="176"/>
                    </a:lnTo>
                    <a:lnTo>
                      <a:pt x="128" y="190"/>
                    </a:lnTo>
                    <a:lnTo>
                      <a:pt x="157" y="200"/>
                    </a:lnTo>
                    <a:lnTo>
                      <a:pt x="187" y="207"/>
                    </a:lnTo>
                    <a:lnTo>
                      <a:pt x="219" y="209"/>
                    </a:lnTo>
                    <a:lnTo>
                      <a:pt x="250" y="207"/>
                    </a:lnTo>
                    <a:lnTo>
                      <a:pt x="280" y="200"/>
                    </a:lnTo>
                    <a:lnTo>
                      <a:pt x="309" y="190"/>
                    </a:lnTo>
                    <a:lnTo>
                      <a:pt x="335" y="176"/>
                    </a:lnTo>
                    <a:lnTo>
                      <a:pt x="360" y="158"/>
                    </a:lnTo>
                    <a:lnTo>
                      <a:pt x="381" y="137"/>
                    </a:lnTo>
                    <a:lnTo>
                      <a:pt x="399" y="114"/>
                    </a:lnTo>
                    <a:lnTo>
                      <a:pt x="414" y="89"/>
                    </a:lnTo>
                    <a:lnTo>
                      <a:pt x="426" y="60"/>
                    </a:lnTo>
                    <a:lnTo>
                      <a:pt x="433" y="31"/>
                    </a:lnTo>
                    <a:lnTo>
                      <a:pt x="437" y="0"/>
                    </a:lnTo>
                    <a:lnTo>
                      <a:pt x="437" y="3"/>
                    </a:lnTo>
                    <a:lnTo>
                      <a:pt x="438" y="5"/>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4"/>
                    </a:lnTo>
                    <a:lnTo>
                      <a:pt x="219" y="227"/>
                    </a:lnTo>
                    <a:lnTo>
                      <a:pt x="186" y="224"/>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7" name="Oval 56"/>
              <p:cNvSpPr/>
              <p:nvPr/>
            </p:nvSpPr>
            <p:spPr>
              <a:xfrm>
                <a:off x="5773858" y="26231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10" name="Group 50"/>
            <p:cNvGrpSpPr/>
            <p:nvPr/>
          </p:nvGrpSpPr>
          <p:grpSpPr>
            <a:xfrm>
              <a:off x="2442604" y="3616580"/>
              <a:ext cx="708825" cy="708825"/>
              <a:chOff x="5722938" y="3481388"/>
              <a:chExt cx="742950" cy="742950"/>
            </a:xfrm>
            <a:effectLst>
              <a:outerShdw blurRad="38100" dist="63500" dir="2700000" algn="tl" rotWithShape="0">
                <a:prstClr val="black">
                  <a:alpha val="99000"/>
                </a:prstClr>
              </a:outerShdw>
            </a:effectLst>
          </p:grpSpPr>
          <p:sp>
            <p:nvSpPr>
              <p:cNvPr id="52" name="Freeform 9"/>
              <p:cNvSpPr>
                <a:spLocks/>
              </p:cNvSpPr>
              <p:nvPr/>
            </p:nvSpPr>
            <p:spPr bwMode="auto">
              <a:xfrm>
                <a:off x="5722938" y="3481388"/>
                <a:ext cx="742950" cy="742950"/>
              </a:xfrm>
              <a:custGeom>
                <a:avLst/>
                <a:gdLst/>
                <a:ahLst/>
                <a:cxnLst>
                  <a:cxn ang="0">
                    <a:pos x="234" y="0"/>
                  </a:cxn>
                  <a:cxn ang="0">
                    <a:pos x="266" y="3"/>
                  </a:cxn>
                  <a:cxn ang="0">
                    <a:pos x="296" y="9"/>
                  </a:cxn>
                  <a:cxn ang="0">
                    <a:pos x="325" y="19"/>
                  </a:cxn>
                  <a:cxn ang="0">
                    <a:pos x="352" y="32"/>
                  </a:cxn>
                  <a:cxn ang="0">
                    <a:pos x="377" y="49"/>
                  </a:cxn>
                  <a:cxn ang="0">
                    <a:pos x="400" y="69"/>
                  </a:cxn>
                  <a:cxn ang="0">
                    <a:pos x="420" y="91"/>
                  </a:cxn>
                  <a:cxn ang="0">
                    <a:pos x="436" y="116"/>
                  </a:cxn>
                  <a:cxn ang="0">
                    <a:pos x="450" y="142"/>
                  </a:cxn>
                  <a:cxn ang="0">
                    <a:pos x="460" y="171"/>
                  </a:cxn>
                  <a:cxn ang="0">
                    <a:pos x="466" y="202"/>
                  </a:cxn>
                  <a:cxn ang="0">
                    <a:pos x="468" y="234"/>
                  </a:cxn>
                  <a:cxn ang="0">
                    <a:pos x="466" y="266"/>
                  </a:cxn>
                  <a:cxn ang="0">
                    <a:pos x="460" y="296"/>
                  </a:cxn>
                  <a:cxn ang="0">
                    <a:pos x="450" y="325"/>
                  </a:cxn>
                  <a:cxn ang="0">
                    <a:pos x="436" y="351"/>
                  </a:cxn>
                  <a:cxn ang="0">
                    <a:pos x="420" y="376"/>
                  </a:cxn>
                  <a:cxn ang="0">
                    <a:pos x="400" y="399"/>
                  </a:cxn>
                  <a:cxn ang="0">
                    <a:pos x="377" y="419"/>
                  </a:cxn>
                  <a:cxn ang="0">
                    <a:pos x="352" y="436"/>
                  </a:cxn>
                  <a:cxn ang="0">
                    <a:pos x="325" y="449"/>
                  </a:cxn>
                  <a:cxn ang="0">
                    <a:pos x="296" y="459"/>
                  </a:cxn>
                  <a:cxn ang="0">
                    <a:pos x="266" y="465"/>
                  </a:cxn>
                  <a:cxn ang="0">
                    <a:pos x="234" y="468"/>
                  </a:cxn>
                  <a:cxn ang="0">
                    <a:pos x="202" y="465"/>
                  </a:cxn>
                  <a:cxn ang="0">
                    <a:pos x="171" y="459"/>
                  </a:cxn>
                  <a:cxn ang="0">
                    <a:pos x="142" y="449"/>
                  </a:cxn>
                  <a:cxn ang="0">
                    <a:pos x="116" y="436"/>
                  </a:cxn>
                  <a:cxn ang="0">
                    <a:pos x="91" y="419"/>
                  </a:cxn>
                  <a:cxn ang="0">
                    <a:pos x="68" y="399"/>
                  </a:cxn>
                  <a:cxn ang="0">
                    <a:pos x="49" y="376"/>
                  </a:cxn>
                  <a:cxn ang="0">
                    <a:pos x="32" y="351"/>
                  </a:cxn>
                  <a:cxn ang="0">
                    <a:pos x="18" y="325"/>
                  </a:cxn>
                  <a:cxn ang="0">
                    <a:pos x="8" y="296"/>
                  </a:cxn>
                  <a:cxn ang="0">
                    <a:pos x="2" y="266"/>
                  </a:cxn>
                  <a:cxn ang="0">
                    <a:pos x="0" y="234"/>
                  </a:cxn>
                  <a:cxn ang="0">
                    <a:pos x="2" y="202"/>
                  </a:cxn>
                  <a:cxn ang="0">
                    <a:pos x="8" y="171"/>
                  </a:cxn>
                  <a:cxn ang="0">
                    <a:pos x="18" y="142"/>
                  </a:cxn>
                  <a:cxn ang="0">
                    <a:pos x="32" y="116"/>
                  </a:cxn>
                  <a:cxn ang="0">
                    <a:pos x="49" y="91"/>
                  </a:cxn>
                  <a:cxn ang="0">
                    <a:pos x="68" y="69"/>
                  </a:cxn>
                  <a:cxn ang="0">
                    <a:pos x="91" y="49"/>
                  </a:cxn>
                  <a:cxn ang="0">
                    <a:pos x="116" y="32"/>
                  </a:cxn>
                  <a:cxn ang="0">
                    <a:pos x="142" y="19"/>
                  </a:cxn>
                  <a:cxn ang="0">
                    <a:pos x="171" y="9"/>
                  </a:cxn>
                  <a:cxn ang="0">
                    <a:pos x="202" y="3"/>
                  </a:cxn>
                  <a:cxn ang="0">
                    <a:pos x="234" y="0"/>
                  </a:cxn>
                </a:cxnLst>
                <a:rect l="0" t="0" r="r" b="b"/>
                <a:pathLst>
                  <a:path w="468" h="468">
                    <a:moveTo>
                      <a:pt x="234" y="0"/>
                    </a:moveTo>
                    <a:lnTo>
                      <a:pt x="266" y="3"/>
                    </a:lnTo>
                    <a:lnTo>
                      <a:pt x="296" y="9"/>
                    </a:lnTo>
                    <a:lnTo>
                      <a:pt x="325" y="19"/>
                    </a:lnTo>
                    <a:lnTo>
                      <a:pt x="352" y="32"/>
                    </a:lnTo>
                    <a:lnTo>
                      <a:pt x="377" y="49"/>
                    </a:lnTo>
                    <a:lnTo>
                      <a:pt x="400" y="69"/>
                    </a:lnTo>
                    <a:lnTo>
                      <a:pt x="420" y="91"/>
                    </a:lnTo>
                    <a:lnTo>
                      <a:pt x="436" y="116"/>
                    </a:lnTo>
                    <a:lnTo>
                      <a:pt x="450" y="142"/>
                    </a:lnTo>
                    <a:lnTo>
                      <a:pt x="460" y="171"/>
                    </a:lnTo>
                    <a:lnTo>
                      <a:pt x="466" y="202"/>
                    </a:lnTo>
                    <a:lnTo>
                      <a:pt x="468" y="234"/>
                    </a:lnTo>
                    <a:lnTo>
                      <a:pt x="466" y="266"/>
                    </a:lnTo>
                    <a:lnTo>
                      <a:pt x="460" y="296"/>
                    </a:lnTo>
                    <a:lnTo>
                      <a:pt x="450" y="325"/>
                    </a:lnTo>
                    <a:lnTo>
                      <a:pt x="436" y="351"/>
                    </a:lnTo>
                    <a:lnTo>
                      <a:pt x="420" y="376"/>
                    </a:lnTo>
                    <a:lnTo>
                      <a:pt x="400" y="399"/>
                    </a:lnTo>
                    <a:lnTo>
                      <a:pt x="377" y="419"/>
                    </a:lnTo>
                    <a:lnTo>
                      <a:pt x="352" y="436"/>
                    </a:lnTo>
                    <a:lnTo>
                      <a:pt x="325" y="449"/>
                    </a:lnTo>
                    <a:lnTo>
                      <a:pt x="296" y="459"/>
                    </a:lnTo>
                    <a:lnTo>
                      <a:pt x="266" y="465"/>
                    </a:lnTo>
                    <a:lnTo>
                      <a:pt x="234" y="468"/>
                    </a:lnTo>
                    <a:lnTo>
                      <a:pt x="202" y="465"/>
                    </a:lnTo>
                    <a:lnTo>
                      <a:pt x="171" y="459"/>
                    </a:lnTo>
                    <a:lnTo>
                      <a:pt x="142" y="449"/>
                    </a:lnTo>
                    <a:lnTo>
                      <a:pt x="116" y="436"/>
                    </a:lnTo>
                    <a:lnTo>
                      <a:pt x="91" y="419"/>
                    </a:lnTo>
                    <a:lnTo>
                      <a:pt x="68" y="399"/>
                    </a:lnTo>
                    <a:lnTo>
                      <a:pt x="49" y="376"/>
                    </a:lnTo>
                    <a:lnTo>
                      <a:pt x="32" y="351"/>
                    </a:lnTo>
                    <a:lnTo>
                      <a:pt x="18" y="325"/>
                    </a:lnTo>
                    <a:lnTo>
                      <a:pt x="8" y="296"/>
                    </a:lnTo>
                    <a:lnTo>
                      <a:pt x="2" y="266"/>
                    </a:lnTo>
                    <a:lnTo>
                      <a:pt x="0" y="234"/>
                    </a:lnTo>
                    <a:lnTo>
                      <a:pt x="2" y="202"/>
                    </a:lnTo>
                    <a:lnTo>
                      <a:pt x="8" y="171"/>
                    </a:lnTo>
                    <a:lnTo>
                      <a:pt x="18" y="142"/>
                    </a:lnTo>
                    <a:lnTo>
                      <a:pt x="32" y="116"/>
                    </a:lnTo>
                    <a:lnTo>
                      <a:pt x="49" y="91"/>
                    </a:lnTo>
                    <a:lnTo>
                      <a:pt x="68" y="69"/>
                    </a:lnTo>
                    <a:lnTo>
                      <a:pt x="91" y="49"/>
                    </a:lnTo>
                    <a:lnTo>
                      <a:pt x="116" y="32"/>
                    </a:lnTo>
                    <a:lnTo>
                      <a:pt x="142" y="19"/>
                    </a:lnTo>
                    <a:lnTo>
                      <a:pt x="171" y="9"/>
                    </a:lnTo>
                    <a:lnTo>
                      <a:pt x="202" y="3"/>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3" name="Freeform 12"/>
              <p:cNvSpPr>
                <a:spLocks/>
              </p:cNvSpPr>
              <p:nvPr/>
            </p:nvSpPr>
            <p:spPr bwMode="auto">
              <a:xfrm>
                <a:off x="5746750" y="3838576"/>
                <a:ext cx="695325" cy="360363"/>
              </a:xfrm>
              <a:custGeom>
                <a:avLst/>
                <a:gdLst/>
                <a:ahLst/>
                <a:cxnLst>
                  <a:cxn ang="0">
                    <a:pos x="0" y="0"/>
                  </a:cxn>
                  <a:cxn ang="0">
                    <a:pos x="4" y="31"/>
                  </a:cxn>
                  <a:cxn ang="0">
                    <a:pos x="12" y="60"/>
                  </a:cxn>
                  <a:cxn ang="0">
                    <a:pos x="23" y="88"/>
                  </a:cxn>
                  <a:cxn ang="0">
                    <a:pos x="38" y="114"/>
                  </a:cxn>
                  <a:cxn ang="0">
                    <a:pos x="56" y="137"/>
                  </a:cxn>
                  <a:cxn ang="0">
                    <a:pos x="78" y="157"/>
                  </a:cxn>
                  <a:cxn ang="0">
                    <a:pos x="102" y="176"/>
                  </a:cxn>
                  <a:cxn ang="0">
                    <a:pos x="128" y="189"/>
                  </a:cxn>
                  <a:cxn ang="0">
                    <a:pos x="157" y="200"/>
                  </a:cxn>
                  <a:cxn ang="0">
                    <a:pos x="187" y="207"/>
                  </a:cxn>
                  <a:cxn ang="0">
                    <a:pos x="219" y="209"/>
                  </a:cxn>
                  <a:cxn ang="0">
                    <a:pos x="250" y="207"/>
                  </a:cxn>
                  <a:cxn ang="0">
                    <a:pos x="280" y="200"/>
                  </a:cxn>
                  <a:cxn ang="0">
                    <a:pos x="309" y="189"/>
                  </a:cxn>
                  <a:cxn ang="0">
                    <a:pos x="335" y="176"/>
                  </a:cxn>
                  <a:cxn ang="0">
                    <a:pos x="360" y="157"/>
                  </a:cxn>
                  <a:cxn ang="0">
                    <a:pos x="381" y="137"/>
                  </a:cxn>
                  <a:cxn ang="0">
                    <a:pos x="399" y="114"/>
                  </a:cxn>
                  <a:cxn ang="0">
                    <a:pos x="414" y="88"/>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1"/>
                  </a:cxn>
                  <a:cxn ang="0">
                    <a:pos x="363" y="173"/>
                  </a:cxn>
                  <a:cxn ang="0">
                    <a:pos x="338" y="192"/>
                  </a:cxn>
                  <a:cxn ang="0">
                    <a:pos x="311" y="206"/>
                  </a:cxn>
                  <a:cxn ang="0">
                    <a:pos x="282" y="217"/>
                  </a:cxn>
                  <a:cxn ang="0">
                    <a:pos x="251" y="224"/>
                  </a:cxn>
                  <a:cxn ang="0">
                    <a:pos x="219" y="227"/>
                  </a:cxn>
                  <a:cxn ang="0">
                    <a:pos x="186" y="224"/>
                  </a:cxn>
                  <a:cxn ang="0">
                    <a:pos x="155" y="217"/>
                  </a:cxn>
                  <a:cxn ang="0">
                    <a:pos x="127" y="206"/>
                  </a:cxn>
                  <a:cxn ang="0">
                    <a:pos x="100" y="192"/>
                  </a:cxn>
                  <a:cxn ang="0">
                    <a:pos x="76" y="173"/>
                  </a:cxn>
                  <a:cxn ang="0">
                    <a:pos x="53" y="151"/>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8"/>
                    </a:lnTo>
                    <a:lnTo>
                      <a:pt x="38" y="114"/>
                    </a:lnTo>
                    <a:lnTo>
                      <a:pt x="56" y="137"/>
                    </a:lnTo>
                    <a:lnTo>
                      <a:pt x="78" y="157"/>
                    </a:lnTo>
                    <a:lnTo>
                      <a:pt x="102" y="176"/>
                    </a:lnTo>
                    <a:lnTo>
                      <a:pt x="128" y="189"/>
                    </a:lnTo>
                    <a:lnTo>
                      <a:pt x="157" y="200"/>
                    </a:lnTo>
                    <a:lnTo>
                      <a:pt x="187" y="207"/>
                    </a:lnTo>
                    <a:lnTo>
                      <a:pt x="219" y="209"/>
                    </a:lnTo>
                    <a:lnTo>
                      <a:pt x="250" y="207"/>
                    </a:lnTo>
                    <a:lnTo>
                      <a:pt x="280" y="200"/>
                    </a:lnTo>
                    <a:lnTo>
                      <a:pt x="309" y="189"/>
                    </a:lnTo>
                    <a:lnTo>
                      <a:pt x="335" y="176"/>
                    </a:lnTo>
                    <a:lnTo>
                      <a:pt x="360" y="157"/>
                    </a:lnTo>
                    <a:lnTo>
                      <a:pt x="381" y="137"/>
                    </a:lnTo>
                    <a:lnTo>
                      <a:pt x="399" y="114"/>
                    </a:lnTo>
                    <a:lnTo>
                      <a:pt x="414" y="88"/>
                    </a:lnTo>
                    <a:lnTo>
                      <a:pt x="426" y="60"/>
                    </a:lnTo>
                    <a:lnTo>
                      <a:pt x="433" y="31"/>
                    </a:lnTo>
                    <a:lnTo>
                      <a:pt x="437" y="0"/>
                    </a:lnTo>
                    <a:lnTo>
                      <a:pt x="437" y="3"/>
                    </a:lnTo>
                    <a:lnTo>
                      <a:pt x="438" y="5"/>
                    </a:lnTo>
                    <a:lnTo>
                      <a:pt x="438" y="8"/>
                    </a:lnTo>
                    <a:lnTo>
                      <a:pt x="436" y="41"/>
                    </a:lnTo>
                    <a:lnTo>
                      <a:pt x="429" y="71"/>
                    </a:lnTo>
                    <a:lnTo>
                      <a:pt x="417" y="100"/>
                    </a:lnTo>
                    <a:lnTo>
                      <a:pt x="403" y="127"/>
                    </a:lnTo>
                    <a:lnTo>
                      <a:pt x="384" y="151"/>
                    </a:lnTo>
                    <a:lnTo>
                      <a:pt x="363" y="173"/>
                    </a:lnTo>
                    <a:lnTo>
                      <a:pt x="338" y="192"/>
                    </a:lnTo>
                    <a:lnTo>
                      <a:pt x="311" y="206"/>
                    </a:lnTo>
                    <a:lnTo>
                      <a:pt x="282" y="217"/>
                    </a:lnTo>
                    <a:lnTo>
                      <a:pt x="251" y="224"/>
                    </a:lnTo>
                    <a:lnTo>
                      <a:pt x="219" y="227"/>
                    </a:lnTo>
                    <a:lnTo>
                      <a:pt x="186" y="224"/>
                    </a:lnTo>
                    <a:lnTo>
                      <a:pt x="155" y="217"/>
                    </a:lnTo>
                    <a:lnTo>
                      <a:pt x="127" y="206"/>
                    </a:lnTo>
                    <a:lnTo>
                      <a:pt x="100" y="192"/>
                    </a:lnTo>
                    <a:lnTo>
                      <a:pt x="76" y="173"/>
                    </a:lnTo>
                    <a:lnTo>
                      <a:pt x="53" y="151"/>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54" name="Oval 53"/>
              <p:cNvSpPr/>
              <p:nvPr/>
            </p:nvSpPr>
            <p:spPr>
              <a:xfrm>
                <a:off x="5773858" y="35375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sp>
        <p:nvSpPr>
          <p:cNvPr id="84" name="Rectangle 83"/>
          <p:cNvSpPr/>
          <p:nvPr/>
        </p:nvSpPr>
        <p:spPr>
          <a:xfrm>
            <a:off x="4252682" y="3251211"/>
            <a:ext cx="3396343" cy="1843313"/>
          </a:xfrm>
          <a:prstGeom prst="rect">
            <a:avLst/>
          </a:prstGeom>
          <a:ln/>
        </p:spPr>
        <p:style>
          <a:lnRef idx="3">
            <a:schemeClr val="lt1"/>
          </a:lnRef>
          <a:fillRef idx="1">
            <a:schemeClr val="accent2"/>
          </a:fillRef>
          <a:effectRef idx="1">
            <a:schemeClr val="accent2"/>
          </a:effectRef>
          <a:fontRef idx="minor">
            <a:schemeClr val="lt1"/>
          </a:fontRef>
        </p:style>
        <p:txBody>
          <a:bodyPr lIns="182880" rIns="182880" rtlCol="0" anchor="ctr"/>
          <a:lstStyle/>
          <a:p>
            <a:pPr marL="342900" indent="-342900">
              <a:buFont typeface="+mj-lt"/>
              <a:buAutoNum type="arabicPeriod"/>
            </a:pPr>
            <a:r>
              <a:rPr lang="en-US" sz="1800" kern="0" dirty="0" smtClean="0">
                <a:solidFill>
                  <a:prstClr val="white"/>
                </a:solidFill>
                <a:latin typeface="Cambria" panose="02040503050406030204" pitchFamily="18" charset="0"/>
                <a:ea typeface="Cambria" panose="02040503050406030204" pitchFamily="18" charset="0"/>
                <a:cs typeface="Arial" pitchFamily="34" charset="0"/>
              </a:rPr>
              <a:t>Downplay meat consumption</a:t>
            </a:r>
          </a:p>
          <a:p>
            <a:pPr marL="342900" indent="-342900">
              <a:buFont typeface="+mj-lt"/>
              <a:buAutoNum type="arabicPeriod"/>
            </a:pPr>
            <a:r>
              <a:rPr lang="en-US" kern="0" dirty="0" smtClean="0">
                <a:solidFill>
                  <a:prstClr val="white"/>
                </a:solidFill>
                <a:latin typeface="Cambria" panose="02040503050406030204" pitchFamily="18" charset="0"/>
                <a:ea typeface="Cambria" panose="02040503050406030204" pitchFamily="18" charset="0"/>
                <a:cs typeface="Arial" pitchFamily="34" charset="0"/>
              </a:rPr>
              <a:t>Vegetarianism- Free grain</a:t>
            </a:r>
          </a:p>
          <a:p>
            <a:pPr marL="342900" indent="-342900">
              <a:buFont typeface="+mj-lt"/>
              <a:buAutoNum type="arabicPeriod"/>
            </a:pPr>
            <a:endParaRPr lang="en-US" sz="1800" kern="0" dirty="0">
              <a:solidFill>
                <a:prstClr val="white"/>
              </a:solidFill>
              <a:latin typeface="Cambria" panose="02040503050406030204" pitchFamily="18" charset="0"/>
              <a:ea typeface="Cambria" panose="02040503050406030204" pitchFamily="18" charset="0"/>
              <a:cs typeface="Arial" pitchFamily="34" charset="0"/>
            </a:endParaRPr>
          </a:p>
        </p:txBody>
      </p:sp>
      <p:grpSp>
        <p:nvGrpSpPr>
          <p:cNvPr id="11" name="Group 60"/>
          <p:cNvGrpSpPr/>
          <p:nvPr/>
        </p:nvGrpSpPr>
        <p:grpSpPr>
          <a:xfrm>
            <a:off x="8836263" y="199597"/>
            <a:ext cx="1776606" cy="2835299"/>
            <a:chOff x="1903412" y="1676400"/>
            <a:chExt cx="1776606" cy="2835299"/>
          </a:xfrm>
        </p:grpSpPr>
        <p:sp>
          <p:nvSpPr>
            <p:cNvPr id="63" name="Freeform 7"/>
            <p:cNvSpPr>
              <a:spLocks/>
            </p:cNvSpPr>
            <p:nvPr/>
          </p:nvSpPr>
          <p:spPr bwMode="auto">
            <a:xfrm>
              <a:off x="2239650" y="1690031"/>
              <a:ext cx="1114733" cy="2809552"/>
            </a:xfrm>
            <a:custGeom>
              <a:avLst/>
              <a:gdLst/>
              <a:ahLst/>
              <a:cxnLst>
                <a:cxn ang="0">
                  <a:pos x="79" y="0"/>
                </a:cxn>
                <a:cxn ang="0">
                  <a:pos x="657" y="0"/>
                </a:cxn>
                <a:cxn ang="0">
                  <a:pos x="675" y="2"/>
                </a:cxn>
                <a:cxn ang="0">
                  <a:pos x="691" y="8"/>
                </a:cxn>
                <a:cxn ang="0">
                  <a:pos x="706" y="17"/>
                </a:cxn>
                <a:cxn ang="0">
                  <a:pos x="718" y="29"/>
                </a:cxn>
                <a:cxn ang="0">
                  <a:pos x="728" y="44"/>
                </a:cxn>
                <a:cxn ang="0">
                  <a:pos x="733" y="60"/>
                </a:cxn>
                <a:cxn ang="0">
                  <a:pos x="736" y="79"/>
                </a:cxn>
                <a:cxn ang="0">
                  <a:pos x="736" y="1776"/>
                </a:cxn>
                <a:cxn ang="0">
                  <a:pos x="733" y="1794"/>
                </a:cxn>
                <a:cxn ang="0">
                  <a:pos x="728" y="1811"/>
                </a:cxn>
                <a:cxn ang="0">
                  <a:pos x="718" y="1825"/>
                </a:cxn>
                <a:cxn ang="0">
                  <a:pos x="706" y="1838"/>
                </a:cxn>
                <a:cxn ang="0">
                  <a:pos x="691" y="1847"/>
                </a:cxn>
                <a:cxn ang="0">
                  <a:pos x="675" y="1853"/>
                </a:cxn>
                <a:cxn ang="0">
                  <a:pos x="657" y="1855"/>
                </a:cxn>
                <a:cxn ang="0">
                  <a:pos x="79" y="1855"/>
                </a:cxn>
                <a:cxn ang="0">
                  <a:pos x="61" y="1853"/>
                </a:cxn>
                <a:cxn ang="0">
                  <a:pos x="44" y="1847"/>
                </a:cxn>
                <a:cxn ang="0">
                  <a:pos x="30" y="1838"/>
                </a:cxn>
                <a:cxn ang="0">
                  <a:pos x="17" y="1825"/>
                </a:cxn>
                <a:cxn ang="0">
                  <a:pos x="8" y="1811"/>
                </a:cxn>
                <a:cxn ang="0">
                  <a:pos x="2" y="1794"/>
                </a:cxn>
                <a:cxn ang="0">
                  <a:pos x="0" y="1776"/>
                </a:cxn>
                <a:cxn ang="0">
                  <a:pos x="0" y="79"/>
                </a:cxn>
                <a:cxn ang="0">
                  <a:pos x="2" y="60"/>
                </a:cxn>
                <a:cxn ang="0">
                  <a:pos x="8" y="44"/>
                </a:cxn>
                <a:cxn ang="0">
                  <a:pos x="17" y="29"/>
                </a:cxn>
                <a:cxn ang="0">
                  <a:pos x="30" y="17"/>
                </a:cxn>
                <a:cxn ang="0">
                  <a:pos x="44" y="8"/>
                </a:cxn>
                <a:cxn ang="0">
                  <a:pos x="61" y="2"/>
                </a:cxn>
                <a:cxn ang="0">
                  <a:pos x="79" y="0"/>
                </a:cxn>
              </a:cxnLst>
              <a:rect l="0" t="0" r="r" b="b"/>
              <a:pathLst>
                <a:path w="736" h="1855">
                  <a:moveTo>
                    <a:pt x="79" y="0"/>
                  </a:moveTo>
                  <a:lnTo>
                    <a:pt x="657" y="0"/>
                  </a:lnTo>
                  <a:lnTo>
                    <a:pt x="675" y="2"/>
                  </a:lnTo>
                  <a:lnTo>
                    <a:pt x="691" y="8"/>
                  </a:lnTo>
                  <a:lnTo>
                    <a:pt x="706" y="17"/>
                  </a:lnTo>
                  <a:lnTo>
                    <a:pt x="718" y="29"/>
                  </a:lnTo>
                  <a:lnTo>
                    <a:pt x="728" y="44"/>
                  </a:lnTo>
                  <a:lnTo>
                    <a:pt x="733" y="60"/>
                  </a:lnTo>
                  <a:lnTo>
                    <a:pt x="736" y="79"/>
                  </a:lnTo>
                  <a:lnTo>
                    <a:pt x="736" y="1776"/>
                  </a:lnTo>
                  <a:lnTo>
                    <a:pt x="733" y="1794"/>
                  </a:lnTo>
                  <a:lnTo>
                    <a:pt x="728" y="1811"/>
                  </a:lnTo>
                  <a:lnTo>
                    <a:pt x="718" y="1825"/>
                  </a:lnTo>
                  <a:lnTo>
                    <a:pt x="706" y="1838"/>
                  </a:lnTo>
                  <a:lnTo>
                    <a:pt x="691" y="1847"/>
                  </a:lnTo>
                  <a:lnTo>
                    <a:pt x="675" y="1853"/>
                  </a:lnTo>
                  <a:lnTo>
                    <a:pt x="657" y="1855"/>
                  </a:lnTo>
                  <a:lnTo>
                    <a:pt x="79" y="1855"/>
                  </a:lnTo>
                  <a:lnTo>
                    <a:pt x="61" y="1853"/>
                  </a:lnTo>
                  <a:lnTo>
                    <a:pt x="44" y="1847"/>
                  </a:lnTo>
                  <a:lnTo>
                    <a:pt x="30" y="1838"/>
                  </a:lnTo>
                  <a:lnTo>
                    <a:pt x="17" y="1825"/>
                  </a:lnTo>
                  <a:lnTo>
                    <a:pt x="8" y="1811"/>
                  </a:lnTo>
                  <a:lnTo>
                    <a:pt x="2" y="1794"/>
                  </a:lnTo>
                  <a:lnTo>
                    <a:pt x="0" y="1776"/>
                  </a:lnTo>
                  <a:lnTo>
                    <a:pt x="0" y="79"/>
                  </a:lnTo>
                  <a:lnTo>
                    <a:pt x="2" y="60"/>
                  </a:lnTo>
                  <a:lnTo>
                    <a:pt x="8" y="44"/>
                  </a:lnTo>
                  <a:lnTo>
                    <a:pt x="17" y="29"/>
                  </a:lnTo>
                  <a:lnTo>
                    <a:pt x="30" y="17"/>
                  </a:lnTo>
                  <a:lnTo>
                    <a:pt x="44" y="8"/>
                  </a:lnTo>
                  <a:lnTo>
                    <a:pt x="61" y="2"/>
                  </a:lnTo>
                  <a:lnTo>
                    <a:pt x="79" y="0"/>
                  </a:lnTo>
                  <a:close/>
                </a:path>
              </a:pathLst>
            </a:custGeom>
            <a:gradFill flip="none" rotWithShape="1">
              <a:gsLst>
                <a:gs pos="0">
                  <a:schemeClr val="tx1">
                    <a:lumMod val="95000"/>
                    <a:lumOff val="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4" name="Freeform 8"/>
            <p:cNvSpPr>
              <a:spLocks noEditPoints="1"/>
            </p:cNvSpPr>
            <p:nvPr/>
          </p:nvSpPr>
          <p:spPr bwMode="auto">
            <a:xfrm>
              <a:off x="2226018" y="1676400"/>
              <a:ext cx="1140482" cy="2835299"/>
            </a:xfrm>
            <a:custGeom>
              <a:avLst/>
              <a:gdLst/>
              <a:ahLst/>
              <a:cxnLst>
                <a:cxn ang="0">
                  <a:pos x="72" y="19"/>
                </a:cxn>
                <a:cxn ang="0">
                  <a:pos x="44" y="33"/>
                </a:cxn>
                <a:cxn ang="0">
                  <a:pos x="25" y="56"/>
                </a:cxn>
                <a:cxn ang="0">
                  <a:pos x="18" y="88"/>
                </a:cxn>
                <a:cxn ang="0">
                  <a:pos x="20" y="1801"/>
                </a:cxn>
                <a:cxn ang="0">
                  <a:pos x="33" y="1829"/>
                </a:cxn>
                <a:cxn ang="0">
                  <a:pos x="57" y="1848"/>
                </a:cxn>
                <a:cxn ang="0">
                  <a:pos x="88" y="1855"/>
                </a:cxn>
                <a:cxn ang="0">
                  <a:pos x="682" y="1853"/>
                </a:cxn>
                <a:cxn ang="0">
                  <a:pos x="709" y="1840"/>
                </a:cxn>
                <a:cxn ang="0">
                  <a:pos x="729" y="1816"/>
                </a:cxn>
                <a:cxn ang="0">
                  <a:pos x="735" y="1785"/>
                </a:cxn>
                <a:cxn ang="0">
                  <a:pos x="734" y="72"/>
                </a:cxn>
                <a:cxn ang="0">
                  <a:pos x="720" y="44"/>
                </a:cxn>
                <a:cxn ang="0">
                  <a:pos x="697" y="25"/>
                </a:cxn>
                <a:cxn ang="0">
                  <a:pos x="666" y="18"/>
                </a:cxn>
                <a:cxn ang="0">
                  <a:pos x="88" y="0"/>
                </a:cxn>
                <a:cxn ang="0">
                  <a:pos x="686" y="3"/>
                </a:cxn>
                <a:cxn ang="0">
                  <a:pos x="720" y="19"/>
                </a:cxn>
                <a:cxn ang="0">
                  <a:pos x="744" y="49"/>
                </a:cxn>
                <a:cxn ang="0">
                  <a:pos x="753" y="88"/>
                </a:cxn>
                <a:cxn ang="0">
                  <a:pos x="751" y="1805"/>
                </a:cxn>
                <a:cxn ang="0">
                  <a:pos x="734" y="1840"/>
                </a:cxn>
                <a:cxn ang="0">
                  <a:pos x="704" y="1863"/>
                </a:cxn>
                <a:cxn ang="0">
                  <a:pos x="666" y="1872"/>
                </a:cxn>
                <a:cxn ang="0">
                  <a:pos x="68" y="1870"/>
                </a:cxn>
                <a:cxn ang="0">
                  <a:pos x="33" y="1853"/>
                </a:cxn>
                <a:cxn ang="0">
                  <a:pos x="10" y="1824"/>
                </a:cxn>
                <a:cxn ang="0">
                  <a:pos x="0" y="1785"/>
                </a:cxn>
                <a:cxn ang="0">
                  <a:pos x="3" y="67"/>
                </a:cxn>
                <a:cxn ang="0">
                  <a:pos x="20" y="33"/>
                </a:cxn>
                <a:cxn ang="0">
                  <a:pos x="50" y="9"/>
                </a:cxn>
                <a:cxn ang="0">
                  <a:pos x="88" y="0"/>
                </a:cxn>
              </a:cxnLst>
              <a:rect l="0" t="0" r="r" b="b"/>
              <a:pathLst>
                <a:path w="753" h="1872">
                  <a:moveTo>
                    <a:pt x="88" y="18"/>
                  </a:moveTo>
                  <a:lnTo>
                    <a:pt x="72" y="19"/>
                  </a:lnTo>
                  <a:lnTo>
                    <a:pt x="57" y="25"/>
                  </a:lnTo>
                  <a:lnTo>
                    <a:pt x="44" y="33"/>
                  </a:lnTo>
                  <a:lnTo>
                    <a:pt x="33" y="44"/>
                  </a:lnTo>
                  <a:lnTo>
                    <a:pt x="25" y="56"/>
                  </a:lnTo>
                  <a:lnTo>
                    <a:pt x="20" y="72"/>
                  </a:lnTo>
                  <a:lnTo>
                    <a:pt x="18" y="88"/>
                  </a:lnTo>
                  <a:lnTo>
                    <a:pt x="18" y="1785"/>
                  </a:lnTo>
                  <a:lnTo>
                    <a:pt x="20" y="1801"/>
                  </a:lnTo>
                  <a:lnTo>
                    <a:pt x="25" y="1816"/>
                  </a:lnTo>
                  <a:lnTo>
                    <a:pt x="33" y="1829"/>
                  </a:lnTo>
                  <a:lnTo>
                    <a:pt x="44" y="1840"/>
                  </a:lnTo>
                  <a:lnTo>
                    <a:pt x="57" y="1848"/>
                  </a:lnTo>
                  <a:lnTo>
                    <a:pt x="72" y="1853"/>
                  </a:lnTo>
                  <a:lnTo>
                    <a:pt x="88" y="1855"/>
                  </a:lnTo>
                  <a:lnTo>
                    <a:pt x="666" y="1855"/>
                  </a:lnTo>
                  <a:lnTo>
                    <a:pt x="682" y="1853"/>
                  </a:lnTo>
                  <a:lnTo>
                    <a:pt x="697" y="1848"/>
                  </a:lnTo>
                  <a:lnTo>
                    <a:pt x="709" y="1840"/>
                  </a:lnTo>
                  <a:lnTo>
                    <a:pt x="720" y="1829"/>
                  </a:lnTo>
                  <a:lnTo>
                    <a:pt x="729" y="1816"/>
                  </a:lnTo>
                  <a:lnTo>
                    <a:pt x="734" y="1801"/>
                  </a:lnTo>
                  <a:lnTo>
                    <a:pt x="735" y="1785"/>
                  </a:lnTo>
                  <a:lnTo>
                    <a:pt x="735" y="88"/>
                  </a:lnTo>
                  <a:lnTo>
                    <a:pt x="734" y="72"/>
                  </a:lnTo>
                  <a:lnTo>
                    <a:pt x="729" y="56"/>
                  </a:lnTo>
                  <a:lnTo>
                    <a:pt x="720" y="44"/>
                  </a:lnTo>
                  <a:lnTo>
                    <a:pt x="709" y="33"/>
                  </a:lnTo>
                  <a:lnTo>
                    <a:pt x="697" y="25"/>
                  </a:lnTo>
                  <a:lnTo>
                    <a:pt x="682" y="19"/>
                  </a:lnTo>
                  <a:lnTo>
                    <a:pt x="666" y="18"/>
                  </a:lnTo>
                  <a:lnTo>
                    <a:pt x="88" y="18"/>
                  </a:lnTo>
                  <a:close/>
                  <a:moveTo>
                    <a:pt x="88" y="0"/>
                  </a:moveTo>
                  <a:lnTo>
                    <a:pt x="666" y="0"/>
                  </a:lnTo>
                  <a:lnTo>
                    <a:pt x="686" y="3"/>
                  </a:lnTo>
                  <a:lnTo>
                    <a:pt x="704" y="9"/>
                  </a:lnTo>
                  <a:lnTo>
                    <a:pt x="720" y="19"/>
                  </a:lnTo>
                  <a:lnTo>
                    <a:pt x="734" y="33"/>
                  </a:lnTo>
                  <a:lnTo>
                    <a:pt x="744" y="49"/>
                  </a:lnTo>
                  <a:lnTo>
                    <a:pt x="751" y="67"/>
                  </a:lnTo>
                  <a:lnTo>
                    <a:pt x="753" y="88"/>
                  </a:lnTo>
                  <a:lnTo>
                    <a:pt x="753" y="1785"/>
                  </a:lnTo>
                  <a:lnTo>
                    <a:pt x="751" y="1805"/>
                  </a:lnTo>
                  <a:lnTo>
                    <a:pt x="744" y="1824"/>
                  </a:lnTo>
                  <a:lnTo>
                    <a:pt x="734" y="1840"/>
                  </a:lnTo>
                  <a:lnTo>
                    <a:pt x="720" y="1853"/>
                  </a:lnTo>
                  <a:lnTo>
                    <a:pt x="704" y="1863"/>
                  </a:lnTo>
                  <a:lnTo>
                    <a:pt x="686" y="1870"/>
                  </a:lnTo>
                  <a:lnTo>
                    <a:pt x="666" y="1872"/>
                  </a:lnTo>
                  <a:lnTo>
                    <a:pt x="88" y="1872"/>
                  </a:lnTo>
                  <a:lnTo>
                    <a:pt x="68" y="1870"/>
                  </a:lnTo>
                  <a:lnTo>
                    <a:pt x="50" y="1863"/>
                  </a:lnTo>
                  <a:lnTo>
                    <a:pt x="33" y="1853"/>
                  </a:lnTo>
                  <a:lnTo>
                    <a:pt x="20" y="1840"/>
                  </a:lnTo>
                  <a:lnTo>
                    <a:pt x="10" y="1824"/>
                  </a:lnTo>
                  <a:lnTo>
                    <a:pt x="3" y="1805"/>
                  </a:lnTo>
                  <a:lnTo>
                    <a:pt x="0" y="1785"/>
                  </a:lnTo>
                  <a:lnTo>
                    <a:pt x="0" y="88"/>
                  </a:lnTo>
                  <a:lnTo>
                    <a:pt x="3" y="67"/>
                  </a:lnTo>
                  <a:lnTo>
                    <a:pt x="10" y="49"/>
                  </a:lnTo>
                  <a:lnTo>
                    <a:pt x="20" y="33"/>
                  </a:lnTo>
                  <a:lnTo>
                    <a:pt x="33" y="19"/>
                  </a:lnTo>
                  <a:lnTo>
                    <a:pt x="50" y="9"/>
                  </a:lnTo>
                  <a:lnTo>
                    <a:pt x="68" y="3"/>
                  </a:lnTo>
                  <a:lnTo>
                    <a:pt x="88" y="0"/>
                  </a:lnTo>
                  <a:close/>
                </a:path>
              </a:pathLst>
            </a:custGeom>
            <a:gradFill flip="none" rotWithShape="1">
              <a:gsLst>
                <a:gs pos="0">
                  <a:schemeClr val="tx1">
                    <a:lumMod val="75000"/>
                    <a:lumOff val="25000"/>
                    <a:shade val="30000"/>
                    <a:satMod val="115000"/>
                  </a:schemeClr>
                </a:gs>
                <a:gs pos="50000">
                  <a:schemeClr val="tx1">
                    <a:lumMod val="75000"/>
                    <a:lumOff val="25000"/>
                    <a:shade val="67500"/>
                    <a:satMod val="115000"/>
                  </a:schemeClr>
                </a:gs>
                <a:gs pos="100000">
                  <a:schemeClr val="tx1">
                    <a:lumMod val="75000"/>
                    <a:lumOff val="25000"/>
                    <a:shade val="100000"/>
                    <a:satMod val="11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5" name="Freeform 24"/>
            <p:cNvSpPr>
              <a:spLocks/>
            </p:cNvSpPr>
            <p:nvPr/>
          </p:nvSpPr>
          <p:spPr bwMode="auto">
            <a:xfrm>
              <a:off x="1903412" y="1853606"/>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6" name="Freeform 25"/>
            <p:cNvSpPr>
              <a:spLocks/>
            </p:cNvSpPr>
            <p:nvPr/>
          </p:nvSpPr>
          <p:spPr bwMode="auto">
            <a:xfrm>
              <a:off x="1903412" y="2724491"/>
              <a:ext cx="322607" cy="758806"/>
            </a:xfrm>
            <a:custGeom>
              <a:avLst/>
              <a:gdLst/>
              <a:ahLst/>
              <a:cxnLst>
                <a:cxn ang="0">
                  <a:pos x="0" y="0"/>
                </a:cxn>
                <a:cxn ang="0">
                  <a:pos x="213" y="0"/>
                </a:cxn>
                <a:cxn ang="0">
                  <a:pos x="213" y="501"/>
                </a:cxn>
                <a:cxn ang="0">
                  <a:pos x="163" y="501"/>
                </a:cxn>
                <a:cxn ang="0">
                  <a:pos x="163" y="250"/>
                </a:cxn>
                <a:cxn ang="0">
                  <a:pos x="0" y="0"/>
                </a:cxn>
              </a:cxnLst>
              <a:rect l="0" t="0" r="r" b="b"/>
              <a:pathLst>
                <a:path w="213" h="501">
                  <a:moveTo>
                    <a:pt x="0" y="0"/>
                  </a:moveTo>
                  <a:lnTo>
                    <a:pt x="213" y="0"/>
                  </a:lnTo>
                  <a:lnTo>
                    <a:pt x="213" y="501"/>
                  </a:lnTo>
                  <a:lnTo>
                    <a:pt x="163" y="501"/>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7" name="Freeform 26"/>
            <p:cNvSpPr>
              <a:spLocks/>
            </p:cNvSpPr>
            <p:nvPr/>
          </p:nvSpPr>
          <p:spPr bwMode="auto">
            <a:xfrm>
              <a:off x="1903412" y="3554483"/>
              <a:ext cx="322607" cy="757291"/>
            </a:xfrm>
            <a:custGeom>
              <a:avLst/>
              <a:gdLst/>
              <a:ahLst/>
              <a:cxnLst>
                <a:cxn ang="0">
                  <a:pos x="0" y="0"/>
                </a:cxn>
                <a:cxn ang="0">
                  <a:pos x="213" y="0"/>
                </a:cxn>
                <a:cxn ang="0">
                  <a:pos x="213" y="500"/>
                </a:cxn>
                <a:cxn ang="0">
                  <a:pos x="163" y="500"/>
                </a:cxn>
                <a:cxn ang="0">
                  <a:pos x="163" y="250"/>
                </a:cxn>
                <a:cxn ang="0">
                  <a:pos x="0" y="0"/>
                </a:cxn>
              </a:cxnLst>
              <a:rect l="0" t="0" r="r" b="b"/>
              <a:pathLst>
                <a:path w="213" h="500">
                  <a:moveTo>
                    <a:pt x="0" y="0"/>
                  </a:moveTo>
                  <a:lnTo>
                    <a:pt x="213" y="0"/>
                  </a:lnTo>
                  <a:lnTo>
                    <a:pt x="213" y="500"/>
                  </a:lnTo>
                  <a:lnTo>
                    <a:pt x="163" y="500"/>
                  </a:lnTo>
                  <a:lnTo>
                    <a:pt x="163" y="25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8" name="Freeform 27"/>
            <p:cNvSpPr>
              <a:spLocks/>
            </p:cNvSpPr>
            <p:nvPr/>
          </p:nvSpPr>
          <p:spPr bwMode="auto">
            <a:xfrm>
              <a:off x="3358926" y="1853606"/>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69" name="Freeform 28"/>
            <p:cNvSpPr>
              <a:spLocks/>
            </p:cNvSpPr>
            <p:nvPr/>
          </p:nvSpPr>
          <p:spPr bwMode="auto">
            <a:xfrm>
              <a:off x="3358926" y="2724491"/>
              <a:ext cx="321092" cy="758806"/>
            </a:xfrm>
            <a:custGeom>
              <a:avLst/>
              <a:gdLst/>
              <a:ahLst/>
              <a:cxnLst>
                <a:cxn ang="0">
                  <a:pos x="0" y="0"/>
                </a:cxn>
                <a:cxn ang="0">
                  <a:pos x="212" y="0"/>
                </a:cxn>
                <a:cxn ang="0">
                  <a:pos x="50" y="250"/>
                </a:cxn>
                <a:cxn ang="0">
                  <a:pos x="50" y="501"/>
                </a:cxn>
                <a:cxn ang="0">
                  <a:pos x="0" y="501"/>
                </a:cxn>
                <a:cxn ang="0">
                  <a:pos x="0" y="0"/>
                </a:cxn>
              </a:cxnLst>
              <a:rect l="0" t="0" r="r" b="b"/>
              <a:pathLst>
                <a:path w="212" h="501">
                  <a:moveTo>
                    <a:pt x="0" y="0"/>
                  </a:moveTo>
                  <a:lnTo>
                    <a:pt x="212" y="0"/>
                  </a:lnTo>
                  <a:lnTo>
                    <a:pt x="50" y="250"/>
                  </a:lnTo>
                  <a:lnTo>
                    <a:pt x="50" y="501"/>
                  </a:lnTo>
                  <a:lnTo>
                    <a:pt x="0" y="501"/>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0" name="Freeform 29"/>
            <p:cNvSpPr>
              <a:spLocks/>
            </p:cNvSpPr>
            <p:nvPr/>
          </p:nvSpPr>
          <p:spPr bwMode="auto">
            <a:xfrm>
              <a:off x="3358926" y="3554483"/>
              <a:ext cx="321092" cy="757291"/>
            </a:xfrm>
            <a:custGeom>
              <a:avLst/>
              <a:gdLst/>
              <a:ahLst/>
              <a:cxnLst>
                <a:cxn ang="0">
                  <a:pos x="0" y="0"/>
                </a:cxn>
                <a:cxn ang="0">
                  <a:pos x="212" y="0"/>
                </a:cxn>
                <a:cxn ang="0">
                  <a:pos x="50" y="250"/>
                </a:cxn>
                <a:cxn ang="0">
                  <a:pos x="50" y="500"/>
                </a:cxn>
                <a:cxn ang="0">
                  <a:pos x="0" y="500"/>
                </a:cxn>
                <a:cxn ang="0">
                  <a:pos x="0" y="0"/>
                </a:cxn>
              </a:cxnLst>
              <a:rect l="0" t="0" r="r" b="b"/>
              <a:pathLst>
                <a:path w="212" h="500">
                  <a:moveTo>
                    <a:pt x="0" y="0"/>
                  </a:moveTo>
                  <a:lnTo>
                    <a:pt x="212" y="0"/>
                  </a:lnTo>
                  <a:lnTo>
                    <a:pt x="50" y="250"/>
                  </a:lnTo>
                  <a:lnTo>
                    <a:pt x="50" y="500"/>
                  </a:lnTo>
                  <a:lnTo>
                    <a:pt x="0" y="500"/>
                  </a:lnTo>
                  <a:lnTo>
                    <a:pt x="0" y="0"/>
                  </a:lnTo>
                  <a:close/>
                </a:path>
              </a:pathLst>
            </a:custGeom>
            <a:gradFill flip="none" rotWithShape="1">
              <a:gsLst>
                <a:gs pos="0">
                  <a:schemeClr val="tx1">
                    <a:lumMod val="75000"/>
                    <a:lumOff val="25000"/>
                  </a:schemeClr>
                </a:gs>
                <a:gs pos="100000">
                  <a:schemeClr val="tx1">
                    <a:lumMod val="95000"/>
                    <a:lumOff val="5000"/>
                  </a:schemeClr>
                </a:gs>
              </a:gsLst>
              <a:lin ang="16200000" scaled="1"/>
              <a:tileRect/>
            </a:gra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12" name="Group 70"/>
            <p:cNvGrpSpPr/>
            <p:nvPr/>
          </p:nvGrpSpPr>
          <p:grpSpPr>
            <a:xfrm>
              <a:off x="2442604" y="1894500"/>
              <a:ext cx="708825" cy="707311"/>
              <a:chOff x="5722938" y="1676401"/>
              <a:chExt cx="742950" cy="741363"/>
            </a:xfrm>
            <a:effectLst>
              <a:outerShdw blurRad="38100" dist="63500" dir="2700000" algn="tl" rotWithShape="0">
                <a:prstClr val="black">
                  <a:alpha val="99000"/>
                </a:prstClr>
              </a:outerShdw>
            </a:effectLst>
          </p:grpSpPr>
          <p:sp>
            <p:nvSpPr>
              <p:cNvPr id="80" name="Freeform 17"/>
              <p:cNvSpPr>
                <a:spLocks/>
              </p:cNvSpPr>
              <p:nvPr/>
            </p:nvSpPr>
            <p:spPr bwMode="auto">
              <a:xfrm>
                <a:off x="5722938" y="1676401"/>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9"/>
                  </a:cxn>
                  <a:cxn ang="0">
                    <a:pos x="377" y="418"/>
                  </a:cxn>
                  <a:cxn ang="0">
                    <a:pos x="352" y="435"/>
                  </a:cxn>
                  <a:cxn ang="0">
                    <a:pos x="325" y="449"/>
                  </a:cxn>
                  <a:cxn ang="0">
                    <a:pos x="296" y="459"/>
                  </a:cxn>
                  <a:cxn ang="0">
                    <a:pos x="266" y="465"/>
                  </a:cxn>
                  <a:cxn ang="0">
                    <a:pos x="234" y="467"/>
                  </a:cxn>
                  <a:cxn ang="0">
                    <a:pos x="202" y="465"/>
                  </a:cxn>
                  <a:cxn ang="0">
                    <a:pos x="171" y="459"/>
                  </a:cxn>
                  <a:cxn ang="0">
                    <a:pos x="142" y="449"/>
                  </a:cxn>
                  <a:cxn ang="0">
                    <a:pos x="116" y="435"/>
                  </a:cxn>
                  <a:cxn ang="0">
                    <a:pos x="91" y="418"/>
                  </a:cxn>
                  <a:cxn ang="0">
                    <a:pos x="68" y="399"/>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9"/>
                    </a:lnTo>
                    <a:lnTo>
                      <a:pt x="377" y="418"/>
                    </a:lnTo>
                    <a:lnTo>
                      <a:pt x="352" y="435"/>
                    </a:lnTo>
                    <a:lnTo>
                      <a:pt x="325" y="449"/>
                    </a:lnTo>
                    <a:lnTo>
                      <a:pt x="296" y="459"/>
                    </a:lnTo>
                    <a:lnTo>
                      <a:pt x="266" y="465"/>
                    </a:lnTo>
                    <a:lnTo>
                      <a:pt x="234" y="467"/>
                    </a:lnTo>
                    <a:lnTo>
                      <a:pt x="202" y="465"/>
                    </a:lnTo>
                    <a:lnTo>
                      <a:pt x="171" y="459"/>
                    </a:lnTo>
                    <a:lnTo>
                      <a:pt x="142" y="449"/>
                    </a:lnTo>
                    <a:lnTo>
                      <a:pt x="116" y="435"/>
                    </a:lnTo>
                    <a:lnTo>
                      <a:pt x="91" y="418"/>
                    </a:lnTo>
                    <a:lnTo>
                      <a:pt x="68" y="399"/>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81" name="Freeform 18"/>
              <p:cNvSpPr>
                <a:spLocks/>
              </p:cNvSpPr>
              <p:nvPr/>
            </p:nvSpPr>
            <p:spPr bwMode="auto">
              <a:xfrm>
                <a:off x="5746750" y="2032001"/>
                <a:ext cx="695325" cy="360363"/>
              </a:xfrm>
              <a:custGeom>
                <a:avLst/>
                <a:gdLst/>
                <a:ahLst/>
                <a:cxnLst>
                  <a:cxn ang="0">
                    <a:pos x="0" y="0"/>
                  </a:cxn>
                  <a:cxn ang="0">
                    <a:pos x="4" y="31"/>
                  </a:cxn>
                  <a:cxn ang="0">
                    <a:pos x="12" y="61"/>
                  </a:cxn>
                  <a:cxn ang="0">
                    <a:pos x="23" y="89"/>
                  </a:cxn>
                  <a:cxn ang="0">
                    <a:pos x="38" y="115"/>
                  </a:cxn>
                  <a:cxn ang="0">
                    <a:pos x="56" y="138"/>
                  </a:cxn>
                  <a:cxn ang="0">
                    <a:pos x="78" y="159"/>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9"/>
                  </a:cxn>
                  <a:cxn ang="0">
                    <a:pos x="381" y="138"/>
                  </a:cxn>
                  <a:cxn ang="0">
                    <a:pos x="399" y="115"/>
                  </a:cxn>
                  <a:cxn ang="0">
                    <a:pos x="414" y="89"/>
                  </a:cxn>
                  <a:cxn ang="0">
                    <a:pos x="426" y="61"/>
                  </a:cxn>
                  <a:cxn ang="0">
                    <a:pos x="433" y="31"/>
                  </a:cxn>
                  <a:cxn ang="0">
                    <a:pos x="437" y="0"/>
                  </a:cxn>
                  <a:cxn ang="0">
                    <a:pos x="437" y="3"/>
                  </a:cxn>
                  <a:cxn ang="0">
                    <a:pos x="438" y="6"/>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5"/>
                  </a:cxn>
                  <a:cxn ang="0">
                    <a:pos x="219" y="227"/>
                  </a:cxn>
                  <a:cxn ang="0">
                    <a:pos x="186" y="225"/>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1"/>
                    </a:lnTo>
                    <a:lnTo>
                      <a:pt x="23" y="89"/>
                    </a:lnTo>
                    <a:lnTo>
                      <a:pt x="38" y="115"/>
                    </a:lnTo>
                    <a:lnTo>
                      <a:pt x="56" y="138"/>
                    </a:lnTo>
                    <a:lnTo>
                      <a:pt x="78" y="159"/>
                    </a:lnTo>
                    <a:lnTo>
                      <a:pt x="102" y="176"/>
                    </a:lnTo>
                    <a:lnTo>
                      <a:pt x="128" y="190"/>
                    </a:lnTo>
                    <a:lnTo>
                      <a:pt x="157" y="200"/>
                    </a:lnTo>
                    <a:lnTo>
                      <a:pt x="187" y="207"/>
                    </a:lnTo>
                    <a:lnTo>
                      <a:pt x="219" y="209"/>
                    </a:lnTo>
                    <a:lnTo>
                      <a:pt x="250" y="207"/>
                    </a:lnTo>
                    <a:lnTo>
                      <a:pt x="280" y="200"/>
                    </a:lnTo>
                    <a:lnTo>
                      <a:pt x="309" y="190"/>
                    </a:lnTo>
                    <a:lnTo>
                      <a:pt x="335" y="176"/>
                    </a:lnTo>
                    <a:lnTo>
                      <a:pt x="360" y="159"/>
                    </a:lnTo>
                    <a:lnTo>
                      <a:pt x="381" y="138"/>
                    </a:lnTo>
                    <a:lnTo>
                      <a:pt x="399" y="115"/>
                    </a:lnTo>
                    <a:lnTo>
                      <a:pt x="414" y="89"/>
                    </a:lnTo>
                    <a:lnTo>
                      <a:pt x="426" y="61"/>
                    </a:lnTo>
                    <a:lnTo>
                      <a:pt x="433" y="31"/>
                    </a:lnTo>
                    <a:lnTo>
                      <a:pt x="437" y="0"/>
                    </a:lnTo>
                    <a:lnTo>
                      <a:pt x="437" y="3"/>
                    </a:lnTo>
                    <a:lnTo>
                      <a:pt x="438" y="6"/>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5"/>
                    </a:lnTo>
                    <a:lnTo>
                      <a:pt x="219" y="227"/>
                    </a:lnTo>
                    <a:lnTo>
                      <a:pt x="186" y="225"/>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82" name="Oval 81"/>
              <p:cNvSpPr/>
              <p:nvPr/>
            </p:nvSpPr>
            <p:spPr>
              <a:xfrm>
                <a:off x="5773858" y="1719807"/>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13" name="Group 71"/>
            <p:cNvGrpSpPr/>
            <p:nvPr/>
          </p:nvGrpSpPr>
          <p:grpSpPr>
            <a:xfrm>
              <a:off x="2442604" y="2756297"/>
              <a:ext cx="708825" cy="707311"/>
              <a:chOff x="5722938" y="2579688"/>
              <a:chExt cx="742950" cy="741363"/>
            </a:xfrm>
            <a:effectLst>
              <a:outerShdw blurRad="38100" dist="63500" dir="2700000" algn="tl" rotWithShape="0">
                <a:prstClr val="black">
                  <a:alpha val="99000"/>
                </a:prstClr>
              </a:outerShdw>
            </a:effectLst>
          </p:grpSpPr>
          <p:sp>
            <p:nvSpPr>
              <p:cNvPr id="77" name="Freeform 13"/>
              <p:cNvSpPr>
                <a:spLocks/>
              </p:cNvSpPr>
              <p:nvPr/>
            </p:nvSpPr>
            <p:spPr bwMode="auto">
              <a:xfrm>
                <a:off x="5722938" y="2579688"/>
                <a:ext cx="742950" cy="741363"/>
              </a:xfrm>
              <a:custGeom>
                <a:avLst/>
                <a:gdLst/>
                <a:ahLst/>
                <a:cxnLst>
                  <a:cxn ang="0">
                    <a:pos x="234" y="0"/>
                  </a:cxn>
                  <a:cxn ang="0">
                    <a:pos x="266" y="2"/>
                  </a:cxn>
                  <a:cxn ang="0">
                    <a:pos x="296" y="8"/>
                  </a:cxn>
                  <a:cxn ang="0">
                    <a:pos x="325" y="18"/>
                  </a:cxn>
                  <a:cxn ang="0">
                    <a:pos x="352" y="32"/>
                  </a:cxn>
                  <a:cxn ang="0">
                    <a:pos x="377" y="48"/>
                  </a:cxn>
                  <a:cxn ang="0">
                    <a:pos x="400" y="68"/>
                  </a:cxn>
                  <a:cxn ang="0">
                    <a:pos x="420" y="90"/>
                  </a:cxn>
                  <a:cxn ang="0">
                    <a:pos x="436" y="115"/>
                  </a:cxn>
                  <a:cxn ang="0">
                    <a:pos x="450" y="142"/>
                  </a:cxn>
                  <a:cxn ang="0">
                    <a:pos x="460" y="171"/>
                  </a:cxn>
                  <a:cxn ang="0">
                    <a:pos x="466" y="201"/>
                  </a:cxn>
                  <a:cxn ang="0">
                    <a:pos x="468" y="233"/>
                  </a:cxn>
                  <a:cxn ang="0">
                    <a:pos x="466" y="265"/>
                  </a:cxn>
                  <a:cxn ang="0">
                    <a:pos x="460" y="295"/>
                  </a:cxn>
                  <a:cxn ang="0">
                    <a:pos x="450" y="324"/>
                  </a:cxn>
                  <a:cxn ang="0">
                    <a:pos x="436" y="351"/>
                  </a:cxn>
                  <a:cxn ang="0">
                    <a:pos x="420" y="376"/>
                  </a:cxn>
                  <a:cxn ang="0">
                    <a:pos x="400" y="398"/>
                  </a:cxn>
                  <a:cxn ang="0">
                    <a:pos x="377" y="418"/>
                  </a:cxn>
                  <a:cxn ang="0">
                    <a:pos x="352" y="435"/>
                  </a:cxn>
                  <a:cxn ang="0">
                    <a:pos x="325" y="448"/>
                  </a:cxn>
                  <a:cxn ang="0">
                    <a:pos x="296" y="458"/>
                  </a:cxn>
                  <a:cxn ang="0">
                    <a:pos x="266" y="464"/>
                  </a:cxn>
                  <a:cxn ang="0">
                    <a:pos x="234" y="467"/>
                  </a:cxn>
                  <a:cxn ang="0">
                    <a:pos x="202" y="464"/>
                  </a:cxn>
                  <a:cxn ang="0">
                    <a:pos x="171" y="458"/>
                  </a:cxn>
                  <a:cxn ang="0">
                    <a:pos x="142" y="448"/>
                  </a:cxn>
                  <a:cxn ang="0">
                    <a:pos x="116" y="435"/>
                  </a:cxn>
                  <a:cxn ang="0">
                    <a:pos x="91" y="418"/>
                  </a:cxn>
                  <a:cxn ang="0">
                    <a:pos x="68" y="398"/>
                  </a:cxn>
                  <a:cxn ang="0">
                    <a:pos x="49" y="376"/>
                  </a:cxn>
                  <a:cxn ang="0">
                    <a:pos x="32" y="351"/>
                  </a:cxn>
                  <a:cxn ang="0">
                    <a:pos x="18" y="324"/>
                  </a:cxn>
                  <a:cxn ang="0">
                    <a:pos x="8" y="295"/>
                  </a:cxn>
                  <a:cxn ang="0">
                    <a:pos x="2" y="265"/>
                  </a:cxn>
                  <a:cxn ang="0">
                    <a:pos x="0" y="233"/>
                  </a:cxn>
                  <a:cxn ang="0">
                    <a:pos x="2" y="201"/>
                  </a:cxn>
                  <a:cxn ang="0">
                    <a:pos x="8" y="171"/>
                  </a:cxn>
                  <a:cxn ang="0">
                    <a:pos x="18" y="142"/>
                  </a:cxn>
                  <a:cxn ang="0">
                    <a:pos x="32" y="115"/>
                  </a:cxn>
                  <a:cxn ang="0">
                    <a:pos x="49" y="90"/>
                  </a:cxn>
                  <a:cxn ang="0">
                    <a:pos x="68" y="68"/>
                  </a:cxn>
                  <a:cxn ang="0">
                    <a:pos x="91" y="48"/>
                  </a:cxn>
                  <a:cxn ang="0">
                    <a:pos x="116" y="32"/>
                  </a:cxn>
                  <a:cxn ang="0">
                    <a:pos x="142" y="18"/>
                  </a:cxn>
                  <a:cxn ang="0">
                    <a:pos x="171" y="8"/>
                  </a:cxn>
                  <a:cxn ang="0">
                    <a:pos x="202" y="2"/>
                  </a:cxn>
                  <a:cxn ang="0">
                    <a:pos x="234" y="0"/>
                  </a:cxn>
                </a:cxnLst>
                <a:rect l="0" t="0" r="r" b="b"/>
                <a:pathLst>
                  <a:path w="468" h="467">
                    <a:moveTo>
                      <a:pt x="234" y="0"/>
                    </a:moveTo>
                    <a:lnTo>
                      <a:pt x="266" y="2"/>
                    </a:lnTo>
                    <a:lnTo>
                      <a:pt x="296" y="8"/>
                    </a:lnTo>
                    <a:lnTo>
                      <a:pt x="325" y="18"/>
                    </a:lnTo>
                    <a:lnTo>
                      <a:pt x="352" y="32"/>
                    </a:lnTo>
                    <a:lnTo>
                      <a:pt x="377" y="48"/>
                    </a:lnTo>
                    <a:lnTo>
                      <a:pt x="400" y="68"/>
                    </a:lnTo>
                    <a:lnTo>
                      <a:pt x="420" y="90"/>
                    </a:lnTo>
                    <a:lnTo>
                      <a:pt x="436" y="115"/>
                    </a:lnTo>
                    <a:lnTo>
                      <a:pt x="450" y="142"/>
                    </a:lnTo>
                    <a:lnTo>
                      <a:pt x="460" y="171"/>
                    </a:lnTo>
                    <a:lnTo>
                      <a:pt x="466" y="201"/>
                    </a:lnTo>
                    <a:lnTo>
                      <a:pt x="468" y="233"/>
                    </a:lnTo>
                    <a:lnTo>
                      <a:pt x="466" y="265"/>
                    </a:lnTo>
                    <a:lnTo>
                      <a:pt x="460" y="295"/>
                    </a:lnTo>
                    <a:lnTo>
                      <a:pt x="450" y="324"/>
                    </a:lnTo>
                    <a:lnTo>
                      <a:pt x="436" y="351"/>
                    </a:lnTo>
                    <a:lnTo>
                      <a:pt x="420" y="376"/>
                    </a:lnTo>
                    <a:lnTo>
                      <a:pt x="400" y="398"/>
                    </a:lnTo>
                    <a:lnTo>
                      <a:pt x="377" y="418"/>
                    </a:lnTo>
                    <a:lnTo>
                      <a:pt x="352" y="435"/>
                    </a:lnTo>
                    <a:lnTo>
                      <a:pt x="325" y="448"/>
                    </a:lnTo>
                    <a:lnTo>
                      <a:pt x="296" y="458"/>
                    </a:lnTo>
                    <a:lnTo>
                      <a:pt x="266" y="464"/>
                    </a:lnTo>
                    <a:lnTo>
                      <a:pt x="234" y="467"/>
                    </a:lnTo>
                    <a:lnTo>
                      <a:pt x="202" y="464"/>
                    </a:lnTo>
                    <a:lnTo>
                      <a:pt x="171" y="458"/>
                    </a:lnTo>
                    <a:lnTo>
                      <a:pt x="142" y="448"/>
                    </a:lnTo>
                    <a:lnTo>
                      <a:pt x="116" y="435"/>
                    </a:lnTo>
                    <a:lnTo>
                      <a:pt x="91" y="418"/>
                    </a:lnTo>
                    <a:lnTo>
                      <a:pt x="68" y="398"/>
                    </a:lnTo>
                    <a:lnTo>
                      <a:pt x="49" y="376"/>
                    </a:lnTo>
                    <a:lnTo>
                      <a:pt x="32" y="351"/>
                    </a:lnTo>
                    <a:lnTo>
                      <a:pt x="18" y="324"/>
                    </a:lnTo>
                    <a:lnTo>
                      <a:pt x="8" y="295"/>
                    </a:lnTo>
                    <a:lnTo>
                      <a:pt x="2" y="265"/>
                    </a:lnTo>
                    <a:lnTo>
                      <a:pt x="0" y="233"/>
                    </a:lnTo>
                    <a:lnTo>
                      <a:pt x="2" y="201"/>
                    </a:lnTo>
                    <a:lnTo>
                      <a:pt x="8" y="171"/>
                    </a:lnTo>
                    <a:lnTo>
                      <a:pt x="18" y="142"/>
                    </a:lnTo>
                    <a:lnTo>
                      <a:pt x="32" y="115"/>
                    </a:lnTo>
                    <a:lnTo>
                      <a:pt x="49" y="90"/>
                    </a:lnTo>
                    <a:lnTo>
                      <a:pt x="68" y="68"/>
                    </a:lnTo>
                    <a:lnTo>
                      <a:pt x="91" y="48"/>
                    </a:lnTo>
                    <a:lnTo>
                      <a:pt x="116" y="32"/>
                    </a:lnTo>
                    <a:lnTo>
                      <a:pt x="142" y="18"/>
                    </a:lnTo>
                    <a:lnTo>
                      <a:pt x="171" y="8"/>
                    </a:lnTo>
                    <a:lnTo>
                      <a:pt x="202" y="2"/>
                    </a:lnTo>
                    <a:lnTo>
                      <a:pt x="234" y="0"/>
                    </a:lnTo>
                    <a:close/>
                  </a:path>
                </a:pathLst>
              </a:custGeom>
              <a:solidFill>
                <a:schemeClr val="tx1">
                  <a:lumMod val="75000"/>
                  <a:lumOff val="25000"/>
                </a:schemeClr>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8" name="Freeform 14"/>
              <p:cNvSpPr>
                <a:spLocks/>
              </p:cNvSpPr>
              <p:nvPr/>
            </p:nvSpPr>
            <p:spPr bwMode="auto">
              <a:xfrm>
                <a:off x="5746750" y="2935288"/>
                <a:ext cx="695325" cy="360363"/>
              </a:xfrm>
              <a:custGeom>
                <a:avLst/>
                <a:gdLst/>
                <a:ahLst/>
                <a:cxnLst>
                  <a:cxn ang="0">
                    <a:pos x="0" y="0"/>
                  </a:cxn>
                  <a:cxn ang="0">
                    <a:pos x="4" y="31"/>
                  </a:cxn>
                  <a:cxn ang="0">
                    <a:pos x="12" y="60"/>
                  </a:cxn>
                  <a:cxn ang="0">
                    <a:pos x="23" y="89"/>
                  </a:cxn>
                  <a:cxn ang="0">
                    <a:pos x="38" y="114"/>
                  </a:cxn>
                  <a:cxn ang="0">
                    <a:pos x="56" y="137"/>
                  </a:cxn>
                  <a:cxn ang="0">
                    <a:pos x="78" y="158"/>
                  </a:cxn>
                  <a:cxn ang="0">
                    <a:pos x="102" y="176"/>
                  </a:cxn>
                  <a:cxn ang="0">
                    <a:pos x="128" y="190"/>
                  </a:cxn>
                  <a:cxn ang="0">
                    <a:pos x="157" y="200"/>
                  </a:cxn>
                  <a:cxn ang="0">
                    <a:pos x="187" y="207"/>
                  </a:cxn>
                  <a:cxn ang="0">
                    <a:pos x="219" y="209"/>
                  </a:cxn>
                  <a:cxn ang="0">
                    <a:pos x="250" y="207"/>
                  </a:cxn>
                  <a:cxn ang="0">
                    <a:pos x="280" y="200"/>
                  </a:cxn>
                  <a:cxn ang="0">
                    <a:pos x="309" y="190"/>
                  </a:cxn>
                  <a:cxn ang="0">
                    <a:pos x="335" y="176"/>
                  </a:cxn>
                  <a:cxn ang="0">
                    <a:pos x="360" y="158"/>
                  </a:cxn>
                  <a:cxn ang="0">
                    <a:pos x="381" y="137"/>
                  </a:cxn>
                  <a:cxn ang="0">
                    <a:pos x="399" y="114"/>
                  </a:cxn>
                  <a:cxn ang="0">
                    <a:pos x="414" y="89"/>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2"/>
                  </a:cxn>
                  <a:cxn ang="0">
                    <a:pos x="363" y="173"/>
                  </a:cxn>
                  <a:cxn ang="0">
                    <a:pos x="338" y="192"/>
                  </a:cxn>
                  <a:cxn ang="0">
                    <a:pos x="311" y="206"/>
                  </a:cxn>
                  <a:cxn ang="0">
                    <a:pos x="282" y="218"/>
                  </a:cxn>
                  <a:cxn ang="0">
                    <a:pos x="251" y="224"/>
                  </a:cxn>
                  <a:cxn ang="0">
                    <a:pos x="219" y="227"/>
                  </a:cxn>
                  <a:cxn ang="0">
                    <a:pos x="186" y="224"/>
                  </a:cxn>
                  <a:cxn ang="0">
                    <a:pos x="155" y="218"/>
                  </a:cxn>
                  <a:cxn ang="0">
                    <a:pos x="127" y="206"/>
                  </a:cxn>
                  <a:cxn ang="0">
                    <a:pos x="100" y="192"/>
                  </a:cxn>
                  <a:cxn ang="0">
                    <a:pos x="76" y="173"/>
                  </a:cxn>
                  <a:cxn ang="0">
                    <a:pos x="53" y="152"/>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9"/>
                    </a:lnTo>
                    <a:lnTo>
                      <a:pt x="38" y="114"/>
                    </a:lnTo>
                    <a:lnTo>
                      <a:pt x="56" y="137"/>
                    </a:lnTo>
                    <a:lnTo>
                      <a:pt x="78" y="158"/>
                    </a:lnTo>
                    <a:lnTo>
                      <a:pt x="102" y="176"/>
                    </a:lnTo>
                    <a:lnTo>
                      <a:pt x="128" y="190"/>
                    </a:lnTo>
                    <a:lnTo>
                      <a:pt x="157" y="200"/>
                    </a:lnTo>
                    <a:lnTo>
                      <a:pt x="187" y="207"/>
                    </a:lnTo>
                    <a:lnTo>
                      <a:pt x="219" y="209"/>
                    </a:lnTo>
                    <a:lnTo>
                      <a:pt x="250" y="207"/>
                    </a:lnTo>
                    <a:lnTo>
                      <a:pt x="280" y="200"/>
                    </a:lnTo>
                    <a:lnTo>
                      <a:pt x="309" y="190"/>
                    </a:lnTo>
                    <a:lnTo>
                      <a:pt x="335" y="176"/>
                    </a:lnTo>
                    <a:lnTo>
                      <a:pt x="360" y="158"/>
                    </a:lnTo>
                    <a:lnTo>
                      <a:pt x="381" y="137"/>
                    </a:lnTo>
                    <a:lnTo>
                      <a:pt x="399" y="114"/>
                    </a:lnTo>
                    <a:lnTo>
                      <a:pt x="414" y="89"/>
                    </a:lnTo>
                    <a:lnTo>
                      <a:pt x="426" y="60"/>
                    </a:lnTo>
                    <a:lnTo>
                      <a:pt x="433" y="31"/>
                    </a:lnTo>
                    <a:lnTo>
                      <a:pt x="437" y="0"/>
                    </a:lnTo>
                    <a:lnTo>
                      <a:pt x="437" y="3"/>
                    </a:lnTo>
                    <a:lnTo>
                      <a:pt x="438" y="5"/>
                    </a:lnTo>
                    <a:lnTo>
                      <a:pt x="438" y="8"/>
                    </a:lnTo>
                    <a:lnTo>
                      <a:pt x="436" y="41"/>
                    </a:lnTo>
                    <a:lnTo>
                      <a:pt x="429" y="71"/>
                    </a:lnTo>
                    <a:lnTo>
                      <a:pt x="417" y="100"/>
                    </a:lnTo>
                    <a:lnTo>
                      <a:pt x="403" y="127"/>
                    </a:lnTo>
                    <a:lnTo>
                      <a:pt x="384" y="152"/>
                    </a:lnTo>
                    <a:lnTo>
                      <a:pt x="363" y="173"/>
                    </a:lnTo>
                    <a:lnTo>
                      <a:pt x="338" y="192"/>
                    </a:lnTo>
                    <a:lnTo>
                      <a:pt x="311" y="206"/>
                    </a:lnTo>
                    <a:lnTo>
                      <a:pt x="282" y="218"/>
                    </a:lnTo>
                    <a:lnTo>
                      <a:pt x="251" y="224"/>
                    </a:lnTo>
                    <a:lnTo>
                      <a:pt x="219" y="227"/>
                    </a:lnTo>
                    <a:lnTo>
                      <a:pt x="186" y="224"/>
                    </a:lnTo>
                    <a:lnTo>
                      <a:pt x="155" y="218"/>
                    </a:lnTo>
                    <a:lnTo>
                      <a:pt x="127" y="206"/>
                    </a:lnTo>
                    <a:lnTo>
                      <a:pt x="100" y="192"/>
                    </a:lnTo>
                    <a:lnTo>
                      <a:pt x="76" y="173"/>
                    </a:lnTo>
                    <a:lnTo>
                      <a:pt x="53" y="152"/>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9" name="Oval 78"/>
              <p:cNvSpPr/>
              <p:nvPr/>
            </p:nvSpPr>
            <p:spPr>
              <a:xfrm>
                <a:off x="5773858" y="26231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nvGrpSpPr>
            <p:cNvPr id="14" name="Group 72"/>
            <p:cNvGrpSpPr/>
            <p:nvPr/>
          </p:nvGrpSpPr>
          <p:grpSpPr>
            <a:xfrm>
              <a:off x="2442604" y="3616580"/>
              <a:ext cx="708825" cy="708825"/>
              <a:chOff x="5722938" y="3481388"/>
              <a:chExt cx="742950" cy="742950"/>
            </a:xfrm>
            <a:effectLst>
              <a:outerShdw blurRad="38100" dist="63500" dir="2700000" algn="tl" rotWithShape="0">
                <a:prstClr val="black">
                  <a:alpha val="99000"/>
                </a:prstClr>
              </a:outerShdw>
            </a:effectLst>
          </p:grpSpPr>
          <p:sp>
            <p:nvSpPr>
              <p:cNvPr id="74" name="Freeform 9"/>
              <p:cNvSpPr>
                <a:spLocks/>
              </p:cNvSpPr>
              <p:nvPr/>
            </p:nvSpPr>
            <p:spPr bwMode="auto">
              <a:xfrm>
                <a:off x="5722938" y="3481388"/>
                <a:ext cx="742950" cy="742950"/>
              </a:xfrm>
              <a:custGeom>
                <a:avLst/>
                <a:gdLst/>
                <a:ahLst/>
                <a:cxnLst>
                  <a:cxn ang="0">
                    <a:pos x="234" y="0"/>
                  </a:cxn>
                  <a:cxn ang="0">
                    <a:pos x="266" y="3"/>
                  </a:cxn>
                  <a:cxn ang="0">
                    <a:pos x="296" y="9"/>
                  </a:cxn>
                  <a:cxn ang="0">
                    <a:pos x="325" y="19"/>
                  </a:cxn>
                  <a:cxn ang="0">
                    <a:pos x="352" y="32"/>
                  </a:cxn>
                  <a:cxn ang="0">
                    <a:pos x="377" y="49"/>
                  </a:cxn>
                  <a:cxn ang="0">
                    <a:pos x="400" y="69"/>
                  </a:cxn>
                  <a:cxn ang="0">
                    <a:pos x="420" y="91"/>
                  </a:cxn>
                  <a:cxn ang="0">
                    <a:pos x="436" y="116"/>
                  </a:cxn>
                  <a:cxn ang="0">
                    <a:pos x="450" y="142"/>
                  </a:cxn>
                  <a:cxn ang="0">
                    <a:pos x="460" y="171"/>
                  </a:cxn>
                  <a:cxn ang="0">
                    <a:pos x="466" y="202"/>
                  </a:cxn>
                  <a:cxn ang="0">
                    <a:pos x="468" y="234"/>
                  </a:cxn>
                  <a:cxn ang="0">
                    <a:pos x="466" y="266"/>
                  </a:cxn>
                  <a:cxn ang="0">
                    <a:pos x="460" y="296"/>
                  </a:cxn>
                  <a:cxn ang="0">
                    <a:pos x="450" y="325"/>
                  </a:cxn>
                  <a:cxn ang="0">
                    <a:pos x="436" y="351"/>
                  </a:cxn>
                  <a:cxn ang="0">
                    <a:pos x="420" y="376"/>
                  </a:cxn>
                  <a:cxn ang="0">
                    <a:pos x="400" y="399"/>
                  </a:cxn>
                  <a:cxn ang="0">
                    <a:pos x="377" y="419"/>
                  </a:cxn>
                  <a:cxn ang="0">
                    <a:pos x="352" y="436"/>
                  </a:cxn>
                  <a:cxn ang="0">
                    <a:pos x="325" y="449"/>
                  </a:cxn>
                  <a:cxn ang="0">
                    <a:pos x="296" y="459"/>
                  </a:cxn>
                  <a:cxn ang="0">
                    <a:pos x="266" y="465"/>
                  </a:cxn>
                  <a:cxn ang="0">
                    <a:pos x="234" y="468"/>
                  </a:cxn>
                  <a:cxn ang="0">
                    <a:pos x="202" y="465"/>
                  </a:cxn>
                  <a:cxn ang="0">
                    <a:pos x="171" y="459"/>
                  </a:cxn>
                  <a:cxn ang="0">
                    <a:pos x="142" y="449"/>
                  </a:cxn>
                  <a:cxn ang="0">
                    <a:pos x="116" y="436"/>
                  </a:cxn>
                  <a:cxn ang="0">
                    <a:pos x="91" y="419"/>
                  </a:cxn>
                  <a:cxn ang="0">
                    <a:pos x="68" y="399"/>
                  </a:cxn>
                  <a:cxn ang="0">
                    <a:pos x="49" y="376"/>
                  </a:cxn>
                  <a:cxn ang="0">
                    <a:pos x="32" y="351"/>
                  </a:cxn>
                  <a:cxn ang="0">
                    <a:pos x="18" y="325"/>
                  </a:cxn>
                  <a:cxn ang="0">
                    <a:pos x="8" y="296"/>
                  </a:cxn>
                  <a:cxn ang="0">
                    <a:pos x="2" y="266"/>
                  </a:cxn>
                  <a:cxn ang="0">
                    <a:pos x="0" y="234"/>
                  </a:cxn>
                  <a:cxn ang="0">
                    <a:pos x="2" y="202"/>
                  </a:cxn>
                  <a:cxn ang="0">
                    <a:pos x="8" y="171"/>
                  </a:cxn>
                  <a:cxn ang="0">
                    <a:pos x="18" y="142"/>
                  </a:cxn>
                  <a:cxn ang="0">
                    <a:pos x="32" y="116"/>
                  </a:cxn>
                  <a:cxn ang="0">
                    <a:pos x="49" y="91"/>
                  </a:cxn>
                  <a:cxn ang="0">
                    <a:pos x="68" y="69"/>
                  </a:cxn>
                  <a:cxn ang="0">
                    <a:pos x="91" y="49"/>
                  </a:cxn>
                  <a:cxn ang="0">
                    <a:pos x="116" y="32"/>
                  </a:cxn>
                  <a:cxn ang="0">
                    <a:pos x="142" y="19"/>
                  </a:cxn>
                  <a:cxn ang="0">
                    <a:pos x="171" y="9"/>
                  </a:cxn>
                  <a:cxn ang="0">
                    <a:pos x="202" y="3"/>
                  </a:cxn>
                  <a:cxn ang="0">
                    <a:pos x="234" y="0"/>
                  </a:cxn>
                </a:cxnLst>
                <a:rect l="0" t="0" r="r" b="b"/>
                <a:pathLst>
                  <a:path w="468" h="468">
                    <a:moveTo>
                      <a:pt x="234" y="0"/>
                    </a:moveTo>
                    <a:lnTo>
                      <a:pt x="266" y="3"/>
                    </a:lnTo>
                    <a:lnTo>
                      <a:pt x="296" y="9"/>
                    </a:lnTo>
                    <a:lnTo>
                      <a:pt x="325" y="19"/>
                    </a:lnTo>
                    <a:lnTo>
                      <a:pt x="352" y="32"/>
                    </a:lnTo>
                    <a:lnTo>
                      <a:pt x="377" y="49"/>
                    </a:lnTo>
                    <a:lnTo>
                      <a:pt x="400" y="69"/>
                    </a:lnTo>
                    <a:lnTo>
                      <a:pt x="420" y="91"/>
                    </a:lnTo>
                    <a:lnTo>
                      <a:pt x="436" y="116"/>
                    </a:lnTo>
                    <a:lnTo>
                      <a:pt x="450" y="142"/>
                    </a:lnTo>
                    <a:lnTo>
                      <a:pt x="460" y="171"/>
                    </a:lnTo>
                    <a:lnTo>
                      <a:pt x="466" y="202"/>
                    </a:lnTo>
                    <a:lnTo>
                      <a:pt x="468" y="234"/>
                    </a:lnTo>
                    <a:lnTo>
                      <a:pt x="466" y="266"/>
                    </a:lnTo>
                    <a:lnTo>
                      <a:pt x="460" y="296"/>
                    </a:lnTo>
                    <a:lnTo>
                      <a:pt x="450" y="325"/>
                    </a:lnTo>
                    <a:lnTo>
                      <a:pt x="436" y="351"/>
                    </a:lnTo>
                    <a:lnTo>
                      <a:pt x="420" y="376"/>
                    </a:lnTo>
                    <a:lnTo>
                      <a:pt x="400" y="399"/>
                    </a:lnTo>
                    <a:lnTo>
                      <a:pt x="377" y="419"/>
                    </a:lnTo>
                    <a:lnTo>
                      <a:pt x="352" y="436"/>
                    </a:lnTo>
                    <a:lnTo>
                      <a:pt x="325" y="449"/>
                    </a:lnTo>
                    <a:lnTo>
                      <a:pt x="296" y="459"/>
                    </a:lnTo>
                    <a:lnTo>
                      <a:pt x="266" y="465"/>
                    </a:lnTo>
                    <a:lnTo>
                      <a:pt x="234" y="468"/>
                    </a:lnTo>
                    <a:lnTo>
                      <a:pt x="202" y="465"/>
                    </a:lnTo>
                    <a:lnTo>
                      <a:pt x="171" y="459"/>
                    </a:lnTo>
                    <a:lnTo>
                      <a:pt x="142" y="449"/>
                    </a:lnTo>
                    <a:lnTo>
                      <a:pt x="116" y="436"/>
                    </a:lnTo>
                    <a:lnTo>
                      <a:pt x="91" y="419"/>
                    </a:lnTo>
                    <a:lnTo>
                      <a:pt x="68" y="399"/>
                    </a:lnTo>
                    <a:lnTo>
                      <a:pt x="49" y="376"/>
                    </a:lnTo>
                    <a:lnTo>
                      <a:pt x="32" y="351"/>
                    </a:lnTo>
                    <a:lnTo>
                      <a:pt x="18" y="325"/>
                    </a:lnTo>
                    <a:lnTo>
                      <a:pt x="8" y="296"/>
                    </a:lnTo>
                    <a:lnTo>
                      <a:pt x="2" y="266"/>
                    </a:lnTo>
                    <a:lnTo>
                      <a:pt x="0" y="234"/>
                    </a:lnTo>
                    <a:lnTo>
                      <a:pt x="2" y="202"/>
                    </a:lnTo>
                    <a:lnTo>
                      <a:pt x="8" y="171"/>
                    </a:lnTo>
                    <a:lnTo>
                      <a:pt x="18" y="142"/>
                    </a:lnTo>
                    <a:lnTo>
                      <a:pt x="32" y="116"/>
                    </a:lnTo>
                    <a:lnTo>
                      <a:pt x="49" y="91"/>
                    </a:lnTo>
                    <a:lnTo>
                      <a:pt x="68" y="69"/>
                    </a:lnTo>
                    <a:lnTo>
                      <a:pt x="91" y="49"/>
                    </a:lnTo>
                    <a:lnTo>
                      <a:pt x="116" y="32"/>
                    </a:lnTo>
                    <a:lnTo>
                      <a:pt x="142" y="19"/>
                    </a:lnTo>
                    <a:lnTo>
                      <a:pt x="171" y="9"/>
                    </a:lnTo>
                    <a:lnTo>
                      <a:pt x="202" y="3"/>
                    </a:lnTo>
                    <a:lnTo>
                      <a:pt x="234" y="0"/>
                    </a:lnTo>
                    <a:close/>
                  </a:path>
                </a:pathLst>
              </a:custGeom>
              <a:solidFill>
                <a:srgbClr val="92D050"/>
              </a:solidFill>
              <a:ln w="0">
                <a:noFill/>
                <a:prstDash val="solid"/>
                <a:round/>
                <a:headEnd/>
                <a:tailEnd/>
              </a:ln>
              <a:effectLst>
                <a:innerShdw blurRad="368300">
                  <a:prstClr val="black"/>
                </a:innerShdw>
              </a:effec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5" name="Freeform 12"/>
              <p:cNvSpPr>
                <a:spLocks/>
              </p:cNvSpPr>
              <p:nvPr/>
            </p:nvSpPr>
            <p:spPr bwMode="auto">
              <a:xfrm>
                <a:off x="5746750" y="3838576"/>
                <a:ext cx="695325" cy="360363"/>
              </a:xfrm>
              <a:custGeom>
                <a:avLst/>
                <a:gdLst/>
                <a:ahLst/>
                <a:cxnLst>
                  <a:cxn ang="0">
                    <a:pos x="0" y="0"/>
                  </a:cxn>
                  <a:cxn ang="0">
                    <a:pos x="4" y="31"/>
                  </a:cxn>
                  <a:cxn ang="0">
                    <a:pos x="12" y="60"/>
                  </a:cxn>
                  <a:cxn ang="0">
                    <a:pos x="23" y="88"/>
                  </a:cxn>
                  <a:cxn ang="0">
                    <a:pos x="38" y="114"/>
                  </a:cxn>
                  <a:cxn ang="0">
                    <a:pos x="56" y="137"/>
                  </a:cxn>
                  <a:cxn ang="0">
                    <a:pos x="78" y="157"/>
                  </a:cxn>
                  <a:cxn ang="0">
                    <a:pos x="102" y="176"/>
                  </a:cxn>
                  <a:cxn ang="0">
                    <a:pos x="128" y="189"/>
                  </a:cxn>
                  <a:cxn ang="0">
                    <a:pos x="157" y="200"/>
                  </a:cxn>
                  <a:cxn ang="0">
                    <a:pos x="187" y="207"/>
                  </a:cxn>
                  <a:cxn ang="0">
                    <a:pos x="219" y="209"/>
                  </a:cxn>
                  <a:cxn ang="0">
                    <a:pos x="250" y="207"/>
                  </a:cxn>
                  <a:cxn ang="0">
                    <a:pos x="280" y="200"/>
                  </a:cxn>
                  <a:cxn ang="0">
                    <a:pos x="309" y="189"/>
                  </a:cxn>
                  <a:cxn ang="0">
                    <a:pos x="335" y="176"/>
                  </a:cxn>
                  <a:cxn ang="0">
                    <a:pos x="360" y="157"/>
                  </a:cxn>
                  <a:cxn ang="0">
                    <a:pos x="381" y="137"/>
                  </a:cxn>
                  <a:cxn ang="0">
                    <a:pos x="399" y="114"/>
                  </a:cxn>
                  <a:cxn ang="0">
                    <a:pos x="414" y="88"/>
                  </a:cxn>
                  <a:cxn ang="0">
                    <a:pos x="426" y="60"/>
                  </a:cxn>
                  <a:cxn ang="0">
                    <a:pos x="433" y="31"/>
                  </a:cxn>
                  <a:cxn ang="0">
                    <a:pos x="437" y="0"/>
                  </a:cxn>
                  <a:cxn ang="0">
                    <a:pos x="437" y="3"/>
                  </a:cxn>
                  <a:cxn ang="0">
                    <a:pos x="438" y="5"/>
                  </a:cxn>
                  <a:cxn ang="0">
                    <a:pos x="438" y="8"/>
                  </a:cxn>
                  <a:cxn ang="0">
                    <a:pos x="436" y="41"/>
                  </a:cxn>
                  <a:cxn ang="0">
                    <a:pos x="429" y="71"/>
                  </a:cxn>
                  <a:cxn ang="0">
                    <a:pos x="417" y="100"/>
                  </a:cxn>
                  <a:cxn ang="0">
                    <a:pos x="403" y="127"/>
                  </a:cxn>
                  <a:cxn ang="0">
                    <a:pos x="384" y="151"/>
                  </a:cxn>
                  <a:cxn ang="0">
                    <a:pos x="363" y="173"/>
                  </a:cxn>
                  <a:cxn ang="0">
                    <a:pos x="338" y="192"/>
                  </a:cxn>
                  <a:cxn ang="0">
                    <a:pos x="311" y="206"/>
                  </a:cxn>
                  <a:cxn ang="0">
                    <a:pos x="282" y="217"/>
                  </a:cxn>
                  <a:cxn ang="0">
                    <a:pos x="251" y="224"/>
                  </a:cxn>
                  <a:cxn ang="0">
                    <a:pos x="219" y="227"/>
                  </a:cxn>
                  <a:cxn ang="0">
                    <a:pos x="186" y="224"/>
                  </a:cxn>
                  <a:cxn ang="0">
                    <a:pos x="155" y="217"/>
                  </a:cxn>
                  <a:cxn ang="0">
                    <a:pos x="127" y="206"/>
                  </a:cxn>
                  <a:cxn ang="0">
                    <a:pos x="100" y="192"/>
                  </a:cxn>
                  <a:cxn ang="0">
                    <a:pos x="76" y="173"/>
                  </a:cxn>
                  <a:cxn ang="0">
                    <a:pos x="53" y="151"/>
                  </a:cxn>
                  <a:cxn ang="0">
                    <a:pos x="35" y="127"/>
                  </a:cxn>
                  <a:cxn ang="0">
                    <a:pos x="21" y="100"/>
                  </a:cxn>
                  <a:cxn ang="0">
                    <a:pos x="9" y="71"/>
                  </a:cxn>
                  <a:cxn ang="0">
                    <a:pos x="2" y="41"/>
                  </a:cxn>
                  <a:cxn ang="0">
                    <a:pos x="0" y="8"/>
                  </a:cxn>
                  <a:cxn ang="0">
                    <a:pos x="0" y="0"/>
                  </a:cxn>
                </a:cxnLst>
                <a:rect l="0" t="0" r="r" b="b"/>
                <a:pathLst>
                  <a:path w="438" h="227">
                    <a:moveTo>
                      <a:pt x="0" y="0"/>
                    </a:moveTo>
                    <a:lnTo>
                      <a:pt x="4" y="31"/>
                    </a:lnTo>
                    <a:lnTo>
                      <a:pt x="12" y="60"/>
                    </a:lnTo>
                    <a:lnTo>
                      <a:pt x="23" y="88"/>
                    </a:lnTo>
                    <a:lnTo>
                      <a:pt x="38" y="114"/>
                    </a:lnTo>
                    <a:lnTo>
                      <a:pt x="56" y="137"/>
                    </a:lnTo>
                    <a:lnTo>
                      <a:pt x="78" y="157"/>
                    </a:lnTo>
                    <a:lnTo>
                      <a:pt x="102" y="176"/>
                    </a:lnTo>
                    <a:lnTo>
                      <a:pt x="128" y="189"/>
                    </a:lnTo>
                    <a:lnTo>
                      <a:pt x="157" y="200"/>
                    </a:lnTo>
                    <a:lnTo>
                      <a:pt x="187" y="207"/>
                    </a:lnTo>
                    <a:lnTo>
                      <a:pt x="219" y="209"/>
                    </a:lnTo>
                    <a:lnTo>
                      <a:pt x="250" y="207"/>
                    </a:lnTo>
                    <a:lnTo>
                      <a:pt x="280" y="200"/>
                    </a:lnTo>
                    <a:lnTo>
                      <a:pt x="309" y="189"/>
                    </a:lnTo>
                    <a:lnTo>
                      <a:pt x="335" y="176"/>
                    </a:lnTo>
                    <a:lnTo>
                      <a:pt x="360" y="157"/>
                    </a:lnTo>
                    <a:lnTo>
                      <a:pt x="381" y="137"/>
                    </a:lnTo>
                    <a:lnTo>
                      <a:pt x="399" y="114"/>
                    </a:lnTo>
                    <a:lnTo>
                      <a:pt x="414" y="88"/>
                    </a:lnTo>
                    <a:lnTo>
                      <a:pt x="426" y="60"/>
                    </a:lnTo>
                    <a:lnTo>
                      <a:pt x="433" y="31"/>
                    </a:lnTo>
                    <a:lnTo>
                      <a:pt x="437" y="0"/>
                    </a:lnTo>
                    <a:lnTo>
                      <a:pt x="437" y="3"/>
                    </a:lnTo>
                    <a:lnTo>
                      <a:pt x="438" y="5"/>
                    </a:lnTo>
                    <a:lnTo>
                      <a:pt x="438" y="8"/>
                    </a:lnTo>
                    <a:lnTo>
                      <a:pt x="436" y="41"/>
                    </a:lnTo>
                    <a:lnTo>
                      <a:pt x="429" y="71"/>
                    </a:lnTo>
                    <a:lnTo>
                      <a:pt x="417" y="100"/>
                    </a:lnTo>
                    <a:lnTo>
                      <a:pt x="403" y="127"/>
                    </a:lnTo>
                    <a:lnTo>
                      <a:pt x="384" y="151"/>
                    </a:lnTo>
                    <a:lnTo>
                      <a:pt x="363" y="173"/>
                    </a:lnTo>
                    <a:lnTo>
                      <a:pt x="338" y="192"/>
                    </a:lnTo>
                    <a:lnTo>
                      <a:pt x="311" y="206"/>
                    </a:lnTo>
                    <a:lnTo>
                      <a:pt x="282" y="217"/>
                    </a:lnTo>
                    <a:lnTo>
                      <a:pt x="251" y="224"/>
                    </a:lnTo>
                    <a:lnTo>
                      <a:pt x="219" y="227"/>
                    </a:lnTo>
                    <a:lnTo>
                      <a:pt x="186" y="224"/>
                    </a:lnTo>
                    <a:lnTo>
                      <a:pt x="155" y="217"/>
                    </a:lnTo>
                    <a:lnTo>
                      <a:pt x="127" y="206"/>
                    </a:lnTo>
                    <a:lnTo>
                      <a:pt x="100" y="192"/>
                    </a:lnTo>
                    <a:lnTo>
                      <a:pt x="76" y="173"/>
                    </a:lnTo>
                    <a:lnTo>
                      <a:pt x="53" y="151"/>
                    </a:lnTo>
                    <a:lnTo>
                      <a:pt x="35" y="127"/>
                    </a:lnTo>
                    <a:lnTo>
                      <a:pt x="21" y="100"/>
                    </a:lnTo>
                    <a:lnTo>
                      <a:pt x="9" y="71"/>
                    </a:lnTo>
                    <a:lnTo>
                      <a:pt x="2" y="41"/>
                    </a:lnTo>
                    <a:lnTo>
                      <a:pt x="0" y="8"/>
                    </a:lnTo>
                    <a:lnTo>
                      <a:pt x="0" y="0"/>
                    </a:lnTo>
                    <a:close/>
                  </a:path>
                </a:pathLst>
              </a:custGeom>
              <a:solidFill>
                <a:schemeClr val="bg1">
                  <a:alpha val="33000"/>
                </a:schemeClr>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76" name="Oval 75"/>
              <p:cNvSpPr/>
              <p:nvPr/>
            </p:nvSpPr>
            <p:spPr>
              <a:xfrm>
                <a:off x="5773858" y="3537590"/>
                <a:ext cx="648976" cy="661956"/>
              </a:xfrm>
              <a:prstGeom prst="ellipse">
                <a:avLst/>
              </a:prstGeom>
              <a:gradFill flip="none" rotWithShape="1">
                <a:gsLst>
                  <a:gs pos="0">
                    <a:schemeClr val="bg1">
                      <a:alpha val="75000"/>
                    </a:schemeClr>
                  </a:gs>
                  <a:gs pos="34000">
                    <a:schemeClr val="bg1">
                      <a:shade val="100000"/>
                      <a:satMod val="11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grpSp>
      </p:grpSp>
      <p:sp>
        <p:nvSpPr>
          <p:cNvPr id="85" name="Rectangle 84"/>
          <p:cNvSpPr/>
          <p:nvPr/>
        </p:nvSpPr>
        <p:spPr>
          <a:xfrm>
            <a:off x="8195123" y="3280241"/>
            <a:ext cx="3343731" cy="1799771"/>
          </a:xfrm>
          <a:prstGeom prst="rect">
            <a:avLst/>
          </a:prstGeom>
          <a:ln/>
        </p:spPr>
        <p:style>
          <a:lnRef idx="2">
            <a:schemeClr val="accent6">
              <a:shade val="50000"/>
            </a:schemeClr>
          </a:lnRef>
          <a:fillRef idx="1">
            <a:schemeClr val="accent6"/>
          </a:fillRef>
          <a:effectRef idx="0">
            <a:schemeClr val="accent6"/>
          </a:effectRef>
          <a:fontRef idx="minor">
            <a:schemeClr val="lt1"/>
          </a:fontRef>
        </p:style>
        <p:txBody>
          <a:bodyPr lIns="182880" rIns="182880" rtlCol="0" anchor="ctr"/>
          <a:lstStyle/>
          <a:p>
            <a:pPr marL="342900" indent="-342900">
              <a:buFont typeface="+mj-lt"/>
              <a:buAutoNum type="arabicPeriod"/>
            </a:pPr>
            <a:endParaRPr lang="en-US" sz="1800" kern="0" dirty="0" smtClean="0">
              <a:solidFill>
                <a:prstClr val="white"/>
              </a:solidFill>
              <a:latin typeface="Arial" pitchFamily="34" charset="0"/>
              <a:cs typeface="Arial" pitchFamily="34" charset="0"/>
            </a:endParaRPr>
          </a:p>
          <a:p>
            <a:pPr marL="342900" indent="-342900">
              <a:buFont typeface="+mj-lt"/>
              <a:buAutoNum type="arabicPeriod"/>
            </a:pPr>
            <a:endParaRPr lang="en-US" kern="0" dirty="0" smtClean="0">
              <a:solidFill>
                <a:prstClr val="white"/>
              </a:solidFill>
              <a:latin typeface="Arial" pitchFamily="34" charset="0"/>
              <a:cs typeface="Arial" pitchFamily="34" charset="0"/>
            </a:endParaRPr>
          </a:p>
          <a:p>
            <a:pPr marL="342900" indent="-342900">
              <a:buFont typeface="+mj-lt"/>
              <a:buAutoNum type="arabicPeriod"/>
            </a:pPr>
            <a:r>
              <a:rPr lang="en-US" sz="1800" kern="0" dirty="0" smtClean="0">
                <a:solidFill>
                  <a:prstClr val="white"/>
                </a:solidFill>
                <a:latin typeface="Cambria" panose="02040503050406030204" pitchFamily="18" charset="0"/>
                <a:ea typeface="Cambria" panose="02040503050406030204" pitchFamily="18" charset="0"/>
                <a:cs typeface="Arial" pitchFamily="34" charset="0"/>
              </a:rPr>
              <a:t>Vegan’s Lifespan</a:t>
            </a:r>
          </a:p>
          <a:p>
            <a:pPr marL="342900" indent="-342900">
              <a:buFont typeface="+mj-lt"/>
              <a:buAutoNum type="arabicPeriod"/>
            </a:pPr>
            <a:r>
              <a:rPr lang="en-US" kern="0" dirty="0" smtClean="0">
                <a:solidFill>
                  <a:prstClr val="white"/>
                </a:solidFill>
                <a:latin typeface="Cambria" panose="02040503050406030204" pitchFamily="18" charset="0"/>
                <a:ea typeface="Cambria" panose="02040503050406030204" pitchFamily="18" charset="0"/>
                <a:cs typeface="Arial" pitchFamily="34" charset="0"/>
              </a:rPr>
              <a:t> Lower mortality</a:t>
            </a:r>
          </a:p>
          <a:p>
            <a:pPr marL="342900" indent="-342900">
              <a:buFont typeface="+mj-lt"/>
              <a:buAutoNum type="arabicPeriod"/>
            </a:pPr>
            <a:r>
              <a:rPr lang="en-US" sz="1800" kern="0" dirty="0" smtClean="0">
                <a:solidFill>
                  <a:prstClr val="white"/>
                </a:solidFill>
                <a:latin typeface="Cambria" panose="02040503050406030204" pitchFamily="18" charset="0"/>
                <a:ea typeface="Cambria" panose="02040503050406030204" pitchFamily="18" charset="0"/>
                <a:cs typeface="Arial" pitchFamily="34" charset="0"/>
              </a:rPr>
              <a:t>Reduced cancer level</a:t>
            </a:r>
          </a:p>
          <a:p>
            <a:pPr marL="342900" indent="-342900">
              <a:buFont typeface="+mj-lt"/>
              <a:buAutoNum type="arabicPeriod"/>
            </a:pPr>
            <a:r>
              <a:rPr lang="en-US" kern="0" dirty="0" smtClean="0">
                <a:solidFill>
                  <a:prstClr val="white"/>
                </a:solidFill>
                <a:latin typeface="Cambria" panose="02040503050406030204" pitchFamily="18" charset="0"/>
                <a:ea typeface="Cambria" panose="02040503050406030204" pitchFamily="18" charset="0"/>
                <a:cs typeface="Arial" pitchFamily="34" charset="0"/>
              </a:rPr>
              <a:t>Reduced heart risk</a:t>
            </a:r>
          </a:p>
          <a:p>
            <a:pPr marL="342900" indent="-342900">
              <a:buFont typeface="+mj-lt"/>
              <a:buAutoNum type="arabicPeriod"/>
            </a:pPr>
            <a:r>
              <a:rPr lang="en-US" sz="1800" kern="0" dirty="0" smtClean="0">
                <a:solidFill>
                  <a:prstClr val="white"/>
                </a:solidFill>
                <a:latin typeface="Cambria" panose="02040503050406030204" pitchFamily="18" charset="0"/>
                <a:ea typeface="Cambria" panose="02040503050406030204" pitchFamily="18" charset="0"/>
                <a:cs typeface="Arial" pitchFamily="34" charset="0"/>
              </a:rPr>
              <a:t>Reduced diabetic risk</a:t>
            </a:r>
          </a:p>
          <a:p>
            <a:pPr marL="342900" indent="-342900">
              <a:buFont typeface="+mj-lt"/>
              <a:buAutoNum type="arabicPeriod"/>
            </a:pPr>
            <a:endParaRPr lang="en-US" sz="1800" kern="0" dirty="0" smtClean="0">
              <a:solidFill>
                <a:prstClr val="white"/>
              </a:solidFill>
              <a:latin typeface="Arial" pitchFamily="34" charset="0"/>
              <a:cs typeface="Arial" pitchFamily="34" charset="0"/>
            </a:endParaRPr>
          </a:p>
          <a:p>
            <a:pPr marL="342900" indent="-342900">
              <a:buFont typeface="+mj-lt"/>
              <a:buAutoNum type="arabicPeriod"/>
            </a:pPr>
            <a:endParaRPr lang="en-US" sz="1800" kern="0" dirty="0">
              <a:solidFill>
                <a:prstClr val="white"/>
              </a:solidFill>
              <a:latin typeface="Arial" pitchFamily="34" charset="0"/>
              <a:cs typeface="Arial" pitchFamily="34" charset="0"/>
            </a:endParaRPr>
          </a:p>
        </p:txBody>
      </p:sp>
      <p:pic>
        <p:nvPicPr>
          <p:cNvPr id="1026" name="Picture 2" descr="Stop . Look . Go &amp;#39;… funda for life! | by Sneha Mutha | Medium"/>
          <p:cNvPicPr>
            <a:picLocks noChangeAspect="1" noChangeArrowheads="1"/>
          </p:cNvPicPr>
          <p:nvPr/>
        </p:nvPicPr>
        <p:blipFill>
          <a:blip r:embed="rId2" cstate="print"/>
          <a:srcRect/>
          <a:stretch>
            <a:fillRect/>
          </a:stretch>
        </p:blipFill>
        <p:spPr bwMode="auto">
          <a:xfrm>
            <a:off x="3288715" y="5397925"/>
            <a:ext cx="5324275" cy="1263455"/>
          </a:xfrm>
          <a:prstGeom prst="rect">
            <a:avLst/>
          </a:prstGeom>
          <a:noFill/>
        </p:spPr>
      </p:pic>
    </p:spTree>
    <p:extLst>
      <p:ext uri="{BB962C8B-B14F-4D97-AF65-F5344CB8AC3E}">
        <p14:creationId xmlns:p14="http://schemas.microsoft.com/office/powerpoint/2010/main" val="7964483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70577" y="278446"/>
            <a:ext cx="10584873" cy="6124754"/>
          </a:xfrm>
          <a:prstGeom prst="rect">
            <a:avLst/>
          </a:prstGeom>
          <a:noFill/>
        </p:spPr>
        <p:txBody>
          <a:bodyPr wrap="square" rtlCol="0">
            <a:spAutoFit/>
          </a:bodyPr>
          <a:lstStyle/>
          <a:p>
            <a:pPr algn="ctr"/>
            <a:endParaRPr lang="en-GB" sz="2000" b="1" dirty="0">
              <a:solidFill>
                <a:srgbClr val="002060"/>
              </a:solidFill>
              <a:latin typeface="Cambria" panose="02040503050406030204" pitchFamily="18" charset="0"/>
              <a:ea typeface="Cambria" panose="02040503050406030204" pitchFamily="18" charset="0"/>
            </a:endParaRPr>
          </a:p>
          <a:p>
            <a:pPr algn="ctr"/>
            <a:endParaRPr lang="en-GB" sz="2000" b="1" dirty="0" smtClean="0">
              <a:solidFill>
                <a:srgbClr val="002060"/>
              </a:solidFill>
              <a:latin typeface="Cambria" panose="02040503050406030204" pitchFamily="18" charset="0"/>
              <a:ea typeface="Cambria" panose="02040503050406030204" pitchFamily="18" charset="0"/>
            </a:endParaRPr>
          </a:p>
          <a:p>
            <a:pPr algn="ctr"/>
            <a:endParaRPr lang="en-GB" sz="2000" b="1" dirty="0">
              <a:solidFill>
                <a:srgbClr val="002060"/>
              </a:solidFill>
              <a:latin typeface="Cambria" panose="02040503050406030204" pitchFamily="18" charset="0"/>
              <a:ea typeface="Cambria" panose="02040503050406030204" pitchFamily="18" charset="0"/>
            </a:endParaRPr>
          </a:p>
          <a:p>
            <a:pPr algn="ctr"/>
            <a:r>
              <a:rPr lang="en-GB" sz="2000" b="1" dirty="0" smtClean="0">
                <a:solidFill>
                  <a:srgbClr val="002060"/>
                </a:solidFill>
                <a:latin typeface="Cambria" panose="02040503050406030204" pitchFamily="18" charset="0"/>
                <a:ea typeface="Cambria" panose="02040503050406030204" pitchFamily="18" charset="0"/>
              </a:rPr>
              <a:t>Addressing The Need</a:t>
            </a:r>
          </a:p>
          <a:p>
            <a:pPr algn="ctr"/>
            <a:endParaRPr lang="en-GB" sz="2000" b="1" dirty="0" smtClean="0">
              <a:solidFill>
                <a:srgbClr val="002060"/>
              </a:solidFill>
              <a:latin typeface="Cambria" panose="02040503050406030204" pitchFamily="18" charset="0"/>
              <a:ea typeface="Cambria" panose="02040503050406030204" pitchFamily="18" charset="0"/>
            </a:endParaRPr>
          </a:p>
          <a:p>
            <a:pPr algn="ctr"/>
            <a:endParaRPr lang="en-GB" sz="2000" b="1" dirty="0" smtClean="0">
              <a:solidFill>
                <a:srgbClr val="002060"/>
              </a:solidFill>
              <a:latin typeface="Cambria" panose="02040503050406030204" pitchFamily="18" charset="0"/>
              <a:ea typeface="Cambria" panose="02040503050406030204" pitchFamily="18" charset="0"/>
            </a:endParaRPr>
          </a:p>
          <a:p>
            <a:pPr algn="ctr"/>
            <a:endParaRPr lang="en-GB" sz="2000" b="1" dirty="0" smtClean="0">
              <a:solidFill>
                <a:srgbClr val="002060"/>
              </a:solidFill>
              <a:latin typeface="Cambria" panose="02040503050406030204" pitchFamily="18" charset="0"/>
              <a:ea typeface="Cambria" panose="02040503050406030204" pitchFamily="18" charset="0"/>
            </a:endParaRPr>
          </a:p>
          <a:p>
            <a:pPr algn="ctr">
              <a:lnSpc>
                <a:spcPct val="150000"/>
              </a:lnSpc>
            </a:pPr>
            <a:endParaRPr lang="en-GB" sz="1600" b="1" dirty="0">
              <a:solidFill>
                <a:srgbClr val="002060"/>
              </a:solidFill>
              <a:latin typeface="Cambria" panose="02040503050406030204" pitchFamily="18" charset="0"/>
              <a:ea typeface="Cambria" panose="02040503050406030204" pitchFamily="18" charset="0"/>
            </a:endParaRPr>
          </a:p>
          <a:p>
            <a:pPr algn="ctr">
              <a:lnSpc>
                <a:spcPct val="150000"/>
              </a:lnSpc>
            </a:pPr>
            <a:r>
              <a:rPr lang="en-US" sz="1600" i="1" dirty="0">
                <a:latin typeface="Cambria" panose="02040503050406030204" pitchFamily="18" charset="0"/>
                <a:ea typeface="Cambria" panose="02040503050406030204" pitchFamily="18" charset="0"/>
              </a:rPr>
              <a:t>“Vegans are most likely to live longer with low mortality due to various health benefits . </a:t>
            </a:r>
          </a:p>
          <a:p>
            <a:pPr algn="ctr">
              <a:lnSpc>
                <a:spcPct val="150000"/>
              </a:lnSpc>
            </a:pPr>
            <a:r>
              <a:rPr lang="en-US" sz="1600" i="1" dirty="0">
                <a:latin typeface="Cambria" panose="02040503050406030204" pitchFamily="18" charset="0"/>
                <a:ea typeface="Cambria" panose="02040503050406030204" pitchFamily="18" charset="0"/>
              </a:rPr>
              <a:t>Vegan diets are considered to be healthy compared to meat based”</a:t>
            </a:r>
            <a:endParaRPr lang="en-IN" sz="1600" i="1" dirty="0">
              <a:latin typeface="Cambria" panose="02040503050406030204" pitchFamily="18" charset="0"/>
              <a:ea typeface="Cambria" panose="02040503050406030204" pitchFamily="18" charset="0"/>
            </a:endParaRPr>
          </a:p>
          <a:p>
            <a:pPr algn="ctr"/>
            <a:endParaRPr lang="en-GB" sz="2000" b="1" dirty="0" smtClean="0">
              <a:solidFill>
                <a:srgbClr val="002060"/>
              </a:solidFill>
              <a:latin typeface="Cambria" panose="02040503050406030204" pitchFamily="18" charset="0"/>
              <a:ea typeface="Cambria" panose="02040503050406030204" pitchFamily="18" charset="0"/>
            </a:endParaRPr>
          </a:p>
          <a:p>
            <a:pPr algn="ctr"/>
            <a:endParaRPr lang="en-GB" sz="2000" b="1" dirty="0">
              <a:solidFill>
                <a:srgbClr val="002060"/>
              </a:solidFill>
              <a:latin typeface="Cambria" panose="02040503050406030204" pitchFamily="18" charset="0"/>
              <a:ea typeface="Cambria" panose="02040503050406030204" pitchFamily="18" charset="0"/>
            </a:endParaRPr>
          </a:p>
          <a:p>
            <a:pPr algn="ctr"/>
            <a:endParaRPr lang="en-GB" sz="2000" b="1" dirty="0">
              <a:solidFill>
                <a:srgbClr val="002060"/>
              </a:solidFill>
              <a:latin typeface="Cambria" panose="02040503050406030204" pitchFamily="18" charset="0"/>
              <a:ea typeface="Cambria" panose="02040503050406030204" pitchFamily="18" charset="0"/>
            </a:endParaRPr>
          </a:p>
          <a:p>
            <a:pPr algn="ctr"/>
            <a:r>
              <a:rPr lang="en-GB" sz="2000" b="1" dirty="0" smtClean="0">
                <a:solidFill>
                  <a:srgbClr val="002060"/>
                </a:solidFill>
                <a:latin typeface="Cambria" panose="02040503050406030204" pitchFamily="18" charset="0"/>
                <a:ea typeface="Cambria" panose="02040503050406030204" pitchFamily="18" charset="0"/>
              </a:rPr>
              <a:t>The Opportunity</a:t>
            </a:r>
          </a:p>
          <a:p>
            <a:pPr algn="ctr"/>
            <a:endParaRPr lang="en-GB" sz="2000" b="1" dirty="0">
              <a:solidFill>
                <a:srgbClr val="002060"/>
              </a:solidFill>
              <a:latin typeface="Cambria" panose="02040503050406030204" pitchFamily="18" charset="0"/>
              <a:ea typeface="Cambria" panose="02040503050406030204" pitchFamily="18" charset="0"/>
            </a:endParaRPr>
          </a:p>
          <a:p>
            <a:pPr algn="ctr"/>
            <a:endParaRPr lang="en-GB" sz="2000" b="1" dirty="0" smtClean="0">
              <a:solidFill>
                <a:srgbClr val="002060"/>
              </a:solidFill>
              <a:latin typeface="Cambria" panose="02040503050406030204" pitchFamily="18" charset="0"/>
              <a:ea typeface="Cambria" panose="02040503050406030204" pitchFamily="18" charset="0"/>
            </a:endParaRPr>
          </a:p>
          <a:p>
            <a:pPr algn="ctr"/>
            <a:endParaRPr lang="en-GB" sz="2000" b="1" dirty="0" smtClean="0">
              <a:solidFill>
                <a:srgbClr val="002060"/>
              </a:solidFill>
              <a:latin typeface="Cambria" panose="02040503050406030204" pitchFamily="18" charset="0"/>
              <a:ea typeface="Cambria" panose="02040503050406030204" pitchFamily="18" charset="0"/>
            </a:endParaRPr>
          </a:p>
          <a:p>
            <a:pPr algn="ctr"/>
            <a:endParaRPr lang="en-GB" sz="2000" b="1" dirty="0">
              <a:solidFill>
                <a:srgbClr val="002060"/>
              </a:solidFill>
              <a:latin typeface="Cambria" panose="02040503050406030204" pitchFamily="18" charset="0"/>
              <a:ea typeface="Cambria" panose="02040503050406030204" pitchFamily="18" charset="0"/>
            </a:endParaRPr>
          </a:p>
          <a:p>
            <a:pPr algn="ctr"/>
            <a:endParaRPr lang="en-IN" sz="2000" b="1" dirty="0">
              <a:solidFill>
                <a:srgbClr val="002060"/>
              </a:solidFill>
              <a:latin typeface="Cambria" panose="02040503050406030204" pitchFamily="18" charset="0"/>
              <a:ea typeface="Cambria" panose="02040503050406030204" pitchFamily="18" charset="0"/>
            </a:endParaRPr>
          </a:p>
        </p:txBody>
      </p:sp>
      <p:pic>
        <p:nvPicPr>
          <p:cNvPr id="1030" name="Picture 6" descr="Jackfruit Fruit Watercolor Painting Illustration Isolated On White  Background Stock Illustration - Illustration of isolated, watercolor:  82904380"/>
          <p:cNvPicPr>
            <a:picLocks noChangeAspect="1" noChangeArrowheads="1"/>
          </p:cNvPicPr>
          <p:nvPr/>
        </p:nvPicPr>
        <p:blipFill rotWithShape="1">
          <a:blip r:embed="rId2" cstate="print">
            <a:clrChange>
              <a:clrFrom>
                <a:srgbClr val="FEFEFE"/>
              </a:clrFrom>
              <a:clrTo>
                <a:srgbClr val="FEFEFE">
                  <a:alpha val="0"/>
                </a:srgbClr>
              </a:clrTo>
            </a:clrChange>
            <a:extLst>
              <a:ext uri="{28A0092B-C50C-407E-A947-70E740481C1C}">
                <a14:useLocalDpi xmlns:a14="http://schemas.microsoft.com/office/drawing/2010/main" val="0"/>
              </a:ext>
            </a:extLst>
          </a:blip>
          <a:srcRect r="20481"/>
          <a:stretch/>
        </p:blipFill>
        <p:spPr bwMode="auto">
          <a:xfrm>
            <a:off x="8820888" y="3681529"/>
            <a:ext cx="2128249" cy="32037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14114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9526" y="12123"/>
            <a:ext cx="12182474" cy="1015663"/>
          </a:xfrm>
          <a:prstGeom prst="rect">
            <a:avLst/>
          </a:prstGeom>
          <a:noFill/>
        </p:spPr>
        <p:txBody>
          <a:bodyPr wrap="square" rtlCol="0">
            <a:spAutoFit/>
          </a:bodyPr>
          <a:lstStyle/>
          <a:p>
            <a:endParaRPr lang="en-GB" sz="2000" b="1" dirty="0" smtClean="0">
              <a:solidFill>
                <a:schemeClr val="accent5">
                  <a:lumMod val="50000"/>
                </a:schemeClr>
              </a:solidFill>
              <a:latin typeface="Cambria" panose="02040503050406030204" pitchFamily="18" charset="0"/>
              <a:ea typeface="Cambria" panose="02040503050406030204" pitchFamily="18" charset="0"/>
            </a:endParaRPr>
          </a:p>
          <a:p>
            <a:endParaRPr lang="en-GB" sz="2000" b="1" dirty="0">
              <a:solidFill>
                <a:schemeClr val="accent5">
                  <a:lumMod val="50000"/>
                </a:schemeClr>
              </a:solidFill>
              <a:latin typeface="Cambria" panose="02040503050406030204" pitchFamily="18" charset="0"/>
              <a:ea typeface="Cambria" panose="02040503050406030204" pitchFamily="18" charset="0"/>
            </a:endParaRPr>
          </a:p>
          <a:p>
            <a:r>
              <a:rPr lang="en-GB" sz="2000" b="1" dirty="0" smtClean="0">
                <a:solidFill>
                  <a:schemeClr val="accent5">
                    <a:lumMod val="50000"/>
                  </a:schemeClr>
                </a:solidFill>
                <a:latin typeface="Cambria" panose="02040503050406030204" pitchFamily="18" charset="0"/>
                <a:ea typeface="Cambria" panose="02040503050406030204" pitchFamily="18" charset="0"/>
              </a:rPr>
              <a:t>	Meet – Meaty Jack</a:t>
            </a:r>
            <a:endParaRPr lang="en-IN" sz="2000" b="1" dirty="0">
              <a:solidFill>
                <a:schemeClr val="accent5">
                  <a:lumMod val="50000"/>
                </a:schemeClr>
              </a:solidFill>
              <a:latin typeface="Cambria" panose="02040503050406030204" pitchFamily="18" charset="0"/>
              <a:ea typeface="Cambria" panose="02040503050406030204" pitchFamily="18" charset="0"/>
            </a:endParaRPr>
          </a:p>
        </p:txBody>
      </p:sp>
      <p:sp>
        <p:nvSpPr>
          <p:cNvPr id="5" name="TextBox 4"/>
          <p:cNvSpPr txBox="1"/>
          <p:nvPr/>
        </p:nvSpPr>
        <p:spPr>
          <a:xfrm>
            <a:off x="908915" y="1196516"/>
            <a:ext cx="10873509" cy="2529988"/>
          </a:xfrm>
          <a:prstGeom prst="rect">
            <a:avLst/>
          </a:prstGeom>
          <a:noFill/>
        </p:spPr>
        <p:txBody>
          <a:bodyPr wrap="square" rtlCol="0">
            <a:spAutoFit/>
          </a:bodyPr>
          <a:lstStyle/>
          <a:p>
            <a:pPr>
              <a:lnSpc>
                <a:spcPct val="150000"/>
              </a:lnSpc>
            </a:pPr>
            <a:r>
              <a:rPr lang="en-GB" sz="1400" dirty="0" smtClean="0">
                <a:latin typeface="Cambria" panose="02040503050406030204" pitchFamily="18" charset="0"/>
                <a:ea typeface="Cambria" panose="02040503050406030204" pitchFamily="18" charset="0"/>
              </a:rPr>
              <a:t>Botanical Name    :     </a:t>
            </a:r>
            <a:r>
              <a:rPr lang="en-GB" sz="1400" dirty="0" err="1" smtClean="0">
                <a:latin typeface="Cambria" panose="02040503050406030204" pitchFamily="18" charset="0"/>
                <a:ea typeface="Cambria" panose="02040503050406030204" pitchFamily="18" charset="0"/>
              </a:rPr>
              <a:t>Artocarpus</a:t>
            </a:r>
            <a:r>
              <a:rPr lang="en-GB" sz="1400" dirty="0" smtClean="0">
                <a:latin typeface="Cambria" panose="02040503050406030204" pitchFamily="18" charset="0"/>
                <a:ea typeface="Cambria" panose="02040503050406030204" pitchFamily="18" charset="0"/>
              </a:rPr>
              <a:t> </a:t>
            </a:r>
            <a:r>
              <a:rPr lang="en-GB" sz="1400" dirty="0" err="1" smtClean="0">
                <a:latin typeface="Cambria" panose="02040503050406030204" pitchFamily="18" charset="0"/>
                <a:ea typeface="Cambria" panose="02040503050406030204" pitchFamily="18" charset="0"/>
              </a:rPr>
              <a:t>Heterophyllus</a:t>
            </a:r>
            <a:r>
              <a:rPr lang="en-GB" sz="1400" dirty="0" smtClean="0">
                <a:latin typeface="Cambria" panose="02040503050406030204" pitchFamily="18" charset="0"/>
                <a:ea typeface="Cambria" panose="02040503050406030204" pitchFamily="18" charset="0"/>
              </a:rPr>
              <a:t> </a:t>
            </a:r>
          </a:p>
          <a:p>
            <a:pPr>
              <a:lnSpc>
                <a:spcPct val="150000"/>
              </a:lnSpc>
            </a:pPr>
            <a:r>
              <a:rPr lang="en-GB" sz="1400" dirty="0" smtClean="0">
                <a:latin typeface="Cambria" panose="02040503050406030204" pitchFamily="18" charset="0"/>
                <a:ea typeface="Cambria" panose="02040503050406030204" pitchFamily="18" charset="0"/>
              </a:rPr>
              <a:t>Common Name     :     Jackfruit / Breadfruit</a:t>
            </a:r>
          </a:p>
          <a:p>
            <a:pPr>
              <a:lnSpc>
                <a:spcPct val="150000"/>
              </a:lnSpc>
            </a:pPr>
            <a:endParaRPr lang="en-GB" sz="1400" dirty="0" smtClean="0">
              <a:latin typeface="Cambria" panose="02040503050406030204" pitchFamily="18" charset="0"/>
              <a:ea typeface="Cambria" panose="02040503050406030204" pitchFamily="18" charset="0"/>
            </a:endParaRPr>
          </a:p>
          <a:p>
            <a:pPr>
              <a:lnSpc>
                <a:spcPct val="150000"/>
              </a:lnSpc>
            </a:pPr>
            <a:r>
              <a:rPr lang="en-GB" sz="1400" dirty="0" smtClean="0">
                <a:latin typeface="Cambria" panose="02040503050406030204" pitchFamily="18" charset="0"/>
                <a:ea typeface="Cambria" panose="02040503050406030204" pitchFamily="18" charset="0"/>
              </a:rPr>
              <a:t>It is a tropical fruit widely and wildly grown in India, Bangladesh, Vietnam, </a:t>
            </a:r>
            <a:r>
              <a:rPr lang="en-GB" sz="1400" dirty="0" err="1" smtClean="0">
                <a:latin typeface="Cambria" panose="02040503050406030204" pitchFamily="18" charset="0"/>
                <a:ea typeface="Cambria" panose="02040503050406030204" pitchFamily="18" charset="0"/>
              </a:rPr>
              <a:t>Srilanka</a:t>
            </a:r>
            <a:r>
              <a:rPr lang="en-GB" sz="1400" dirty="0" smtClean="0">
                <a:latin typeface="Cambria" panose="02040503050406030204" pitchFamily="18" charset="0"/>
                <a:ea typeface="Cambria" panose="02040503050406030204" pitchFamily="18" charset="0"/>
              </a:rPr>
              <a:t> and some other tropical countries</a:t>
            </a:r>
          </a:p>
          <a:p>
            <a:endParaRPr lang="en-GB" sz="1400" dirty="0">
              <a:latin typeface="Cambria" panose="02040503050406030204" pitchFamily="18" charset="0"/>
              <a:ea typeface="Cambria" panose="02040503050406030204" pitchFamily="18" charset="0"/>
            </a:endParaRPr>
          </a:p>
          <a:p>
            <a:pPr>
              <a:lnSpc>
                <a:spcPct val="150000"/>
              </a:lnSpc>
            </a:pPr>
            <a:r>
              <a:rPr lang="en-GB" sz="1400" dirty="0" smtClean="0">
                <a:latin typeface="Cambria" panose="02040503050406030204" pitchFamily="18" charset="0"/>
                <a:ea typeface="Cambria" panose="02040503050406030204" pitchFamily="18" charset="0"/>
              </a:rPr>
              <a:t>Mature ripe fruit arils are consumed raw – fruity flavour with distinct aroma</a:t>
            </a:r>
          </a:p>
          <a:p>
            <a:pPr>
              <a:lnSpc>
                <a:spcPct val="150000"/>
              </a:lnSpc>
            </a:pPr>
            <a:r>
              <a:rPr lang="en-GB" sz="1400" dirty="0" smtClean="0">
                <a:latin typeface="Cambria" panose="02040503050406030204" pitchFamily="18" charset="0"/>
                <a:ea typeface="Cambria" panose="02040503050406030204" pitchFamily="18" charset="0"/>
              </a:rPr>
              <a:t>Mature raw fruit can be cooked and consumed </a:t>
            </a:r>
          </a:p>
          <a:p>
            <a:pPr>
              <a:lnSpc>
                <a:spcPct val="150000"/>
              </a:lnSpc>
            </a:pPr>
            <a:r>
              <a:rPr lang="en-GB" sz="1400" dirty="0">
                <a:latin typeface="Cambria" panose="02040503050406030204" pitchFamily="18" charset="0"/>
                <a:ea typeface="Cambria" panose="02040503050406030204" pitchFamily="18" charset="0"/>
              </a:rPr>
              <a:t>	</a:t>
            </a:r>
            <a:endParaRPr lang="en-IN" sz="1400" dirty="0">
              <a:latin typeface="Cambria" panose="02040503050406030204" pitchFamily="18" charset="0"/>
              <a:ea typeface="Cambria" panose="02040503050406030204" pitchFamily="18" charset="0"/>
            </a:endParaRPr>
          </a:p>
        </p:txBody>
      </p:sp>
      <p:pic>
        <p:nvPicPr>
          <p:cNvPr id="6" name="Picture 5"/>
          <p:cNvPicPr>
            <a:picLocks noChangeAspect="1"/>
          </p:cNvPicPr>
          <p:nvPr/>
        </p:nvPicPr>
        <p:blipFill>
          <a:blip r:embed="rId2"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6067425" y="2069059"/>
            <a:ext cx="6057900" cy="5576802"/>
          </a:xfrm>
          <a:prstGeom prst="rect">
            <a:avLst/>
          </a:prstGeom>
        </p:spPr>
      </p:pic>
    </p:spTree>
    <p:extLst>
      <p:ext uri="{BB962C8B-B14F-4D97-AF65-F5344CB8AC3E}">
        <p14:creationId xmlns:p14="http://schemas.microsoft.com/office/powerpoint/2010/main" val="981039561"/>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1077</Words>
  <Application>Microsoft Office PowerPoint</Application>
  <PresentationFormat>Widescreen</PresentationFormat>
  <Paragraphs>141</Paragraphs>
  <Slides>14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Calibri</vt:lpstr>
      <vt:lpstr>Calibri Light</vt:lpstr>
      <vt:lpstr>Cambria</vt:lpstr>
      <vt:lpstr>Times New Roman</vt:lpstr>
      <vt:lpstr>Wingdings</vt:lpstr>
      <vt:lpstr>Office Theme</vt:lpstr>
      <vt:lpstr>PowerPoint Presentation</vt:lpstr>
      <vt:lpstr>PowerPoint Presentation</vt:lpstr>
      <vt:lpstr>PowerPoint Presentation</vt:lpstr>
      <vt:lpstr>PowerPoint Presentation</vt:lpstr>
      <vt:lpstr> Key to Sustainability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Naga Meher Satish Vegi</dc:creator>
  <cp:lastModifiedBy>Naga Meher Satish Vegi</cp:lastModifiedBy>
  <cp:revision>1</cp:revision>
  <dcterms:created xsi:type="dcterms:W3CDTF">2021-12-19T09:29:26Z</dcterms:created>
  <dcterms:modified xsi:type="dcterms:W3CDTF">2021-12-19T09:30:22Z</dcterms:modified>
</cp:coreProperties>
</file>

<file path=docProps/thumbnail.jpeg>
</file>